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5925800" cy="8963025"/>
  <p:notesSz cx="6858000" cy="9144000"/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0"/>
    <p:restoredTop sz="90187"/>
  </p:normalViewPr>
  <p:slideViewPr>
    <p:cSldViewPr snapToGrid="0">
      <p:cViewPr varScale="1">
        <p:scale>
          <a:sx n="117" d="100"/>
          <a:sy n="117" d="100"/>
        </p:scale>
        <p:origin x="208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v>Đối thủ · không AI</c:v>
          </c:tx>
          <c:spPr>
            <a:ln w="38100">
              <a:solidFill>
                <a:srgbClr val="7794B5"/>
              </a:solidFill>
            </a:ln>
          </c:spPr>
          <c:marker>
            <c:symbol val="none"/>
          </c:marker>
          <c:cat>
            <c:numRef>
              <c:f>'Chart Data'!$A$2:$A$42</c:f>
              <c:numCache>
                <c:formatCode>0.00</c:formatCode>
                <c:ptCount val="4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</c:numCache>
            </c:numRef>
          </c:cat>
          <c:val>
            <c:numRef>
              <c:f>'Chart Data'!$B$2:$B$42</c:f>
              <c:numCache>
                <c:formatCode>0.00</c:formatCode>
                <c:ptCount val="41"/>
                <c:pt idx="0">
                  <c:v>10</c:v>
                </c:pt>
                <c:pt idx="1">
                  <c:v>10.199999999999999</c:v>
                </c:pt>
                <c:pt idx="2">
                  <c:v>10.399999999999999</c:v>
                </c:pt>
                <c:pt idx="3">
                  <c:v>10.599999999999998</c:v>
                </c:pt>
                <c:pt idx="4">
                  <c:v>10.799999999999997</c:v>
                </c:pt>
                <c:pt idx="5">
                  <c:v>10.999999999999996</c:v>
                </c:pt>
                <c:pt idx="6">
                  <c:v>11.199999999999996</c:v>
                </c:pt>
                <c:pt idx="7">
                  <c:v>11.399999999999995</c:v>
                </c:pt>
                <c:pt idx="8">
                  <c:v>11.599999999999994</c:v>
                </c:pt>
                <c:pt idx="9">
                  <c:v>11.799999999999994</c:v>
                </c:pt>
                <c:pt idx="10">
                  <c:v>11.999999999999993</c:v>
                </c:pt>
                <c:pt idx="11">
                  <c:v>12.199999999999992</c:v>
                </c:pt>
                <c:pt idx="12">
                  <c:v>12.399999999999991</c:v>
                </c:pt>
                <c:pt idx="13">
                  <c:v>12.599999999999991</c:v>
                </c:pt>
                <c:pt idx="14">
                  <c:v>12.79999999999999</c:v>
                </c:pt>
                <c:pt idx="15">
                  <c:v>12.999999999999989</c:v>
                </c:pt>
                <c:pt idx="16">
                  <c:v>13.199999999999989</c:v>
                </c:pt>
                <c:pt idx="17">
                  <c:v>13.399999999999988</c:v>
                </c:pt>
                <c:pt idx="18">
                  <c:v>13.599999999999987</c:v>
                </c:pt>
                <c:pt idx="19">
                  <c:v>13.799999999999986</c:v>
                </c:pt>
                <c:pt idx="20">
                  <c:v>13.999999999999986</c:v>
                </c:pt>
                <c:pt idx="21">
                  <c:v>14.199999999999985</c:v>
                </c:pt>
                <c:pt idx="22">
                  <c:v>14.399999999999984</c:v>
                </c:pt>
                <c:pt idx="23">
                  <c:v>14.599999999999984</c:v>
                </c:pt>
                <c:pt idx="24">
                  <c:v>14.799999999999983</c:v>
                </c:pt>
                <c:pt idx="25">
                  <c:v>14.999999999999982</c:v>
                </c:pt>
                <c:pt idx="26">
                  <c:v>15.199999999999982</c:v>
                </c:pt>
                <c:pt idx="27">
                  <c:v>15.399999999999981</c:v>
                </c:pt>
                <c:pt idx="28">
                  <c:v>15.59999999999998</c:v>
                </c:pt>
                <c:pt idx="29">
                  <c:v>15.799999999999979</c:v>
                </c:pt>
                <c:pt idx="30">
                  <c:v>15.999999999999979</c:v>
                </c:pt>
                <c:pt idx="31">
                  <c:v>16.199999999999978</c:v>
                </c:pt>
                <c:pt idx="32">
                  <c:v>16.399999999999977</c:v>
                </c:pt>
                <c:pt idx="33">
                  <c:v>16.599999999999977</c:v>
                </c:pt>
                <c:pt idx="34">
                  <c:v>16.799999999999976</c:v>
                </c:pt>
                <c:pt idx="35">
                  <c:v>16.999999999999975</c:v>
                </c:pt>
                <c:pt idx="36">
                  <c:v>17.199999999999974</c:v>
                </c:pt>
                <c:pt idx="37">
                  <c:v>17.399999999999974</c:v>
                </c:pt>
                <c:pt idx="38">
                  <c:v>17.599999999999973</c:v>
                </c:pt>
                <c:pt idx="39">
                  <c:v>17.799999999999972</c:v>
                </c:pt>
                <c:pt idx="40">
                  <c:v>17.999999999999972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07C9-3F48-8F03-CF85EFCCA32E}"/>
            </c:ext>
          </c:extLst>
        </c:ser>
        <c:ser>
          <c:idx val="1"/>
          <c:order val="1"/>
          <c:tx>
            <c:v>Đối thủ · AI ít</c:v>
          </c:tx>
          <c:spPr>
            <a:ln w="47625">
              <a:solidFill>
                <a:srgbClr val="B58E24"/>
              </a:solidFill>
            </a:ln>
          </c:spPr>
          <c:marker>
            <c:symbol val="none"/>
          </c:marker>
          <c:cat>
            <c:numRef>
              <c:f>'Chart Data'!$C$2:$C$42</c:f>
              <c:numCache>
                <c:formatCode>0.00</c:formatCode>
                <c:ptCount val="4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</c:numCache>
            </c:numRef>
          </c:cat>
          <c:val>
            <c:numRef>
              <c:f>'Chart Data'!$D$2:$D$42</c:f>
              <c:numCache>
                <c:formatCode>0.00</c:formatCode>
                <c:ptCount val="41"/>
                <c:pt idx="0">
                  <c:v>5</c:v>
                </c:pt>
                <c:pt idx="1">
                  <c:v>5.25</c:v>
                </c:pt>
                <c:pt idx="2">
                  <c:v>5.5125000000000002</c:v>
                </c:pt>
                <c:pt idx="3">
                  <c:v>5.7881250000000009</c:v>
                </c:pt>
                <c:pt idx="4">
                  <c:v>6.0775312500000007</c:v>
                </c:pt>
                <c:pt idx="5">
                  <c:v>6.3814078125000009</c:v>
                </c:pt>
                <c:pt idx="6">
                  <c:v>6.7004782031250016</c:v>
                </c:pt>
                <c:pt idx="7">
                  <c:v>7.0355021132812521</c:v>
                </c:pt>
                <c:pt idx="8">
                  <c:v>7.3872772189453153</c:v>
                </c:pt>
                <c:pt idx="9">
                  <c:v>7.7566410798925816</c:v>
                </c:pt>
                <c:pt idx="10">
                  <c:v>8.1444731338872103</c:v>
                </c:pt>
                <c:pt idx="11">
                  <c:v>8.5516967905815715</c:v>
                </c:pt>
                <c:pt idx="12">
                  <c:v>8.9792816301106502</c:v>
                </c:pt>
                <c:pt idx="13">
                  <c:v>9.4282457116161833</c:v>
                </c:pt>
                <c:pt idx="14">
                  <c:v>9.8996579971969929</c:v>
                </c:pt>
                <c:pt idx="15">
                  <c:v>10.394640897056844</c:v>
                </c:pt>
                <c:pt idx="16">
                  <c:v>10.914372941909686</c:v>
                </c:pt>
                <c:pt idx="17">
                  <c:v>11.460091589005172</c:v>
                </c:pt>
                <c:pt idx="18">
                  <c:v>12.033096168455431</c:v>
                </c:pt>
                <c:pt idx="19">
                  <c:v>12.634750976878204</c:v>
                </c:pt>
                <c:pt idx="20">
                  <c:v>13.266488525722114</c:v>
                </c:pt>
                <c:pt idx="21">
                  <c:v>13.92981295200822</c:v>
                </c:pt>
                <c:pt idx="22">
                  <c:v>14.626303599608631</c:v>
                </c:pt>
                <c:pt idx="23">
                  <c:v>15.357618779589064</c:v>
                </c:pt>
                <c:pt idx="24">
                  <c:v>16.125499718568516</c:v>
                </c:pt>
                <c:pt idx="25">
                  <c:v>16.931774704496942</c:v>
                </c:pt>
                <c:pt idx="26">
                  <c:v>17.77836343972179</c:v>
                </c:pt>
                <c:pt idx="27">
                  <c:v>18.667281611707882</c:v>
                </c:pt>
                <c:pt idx="28">
                  <c:v>19.600645692293277</c:v>
                </c:pt>
                <c:pt idx="29">
                  <c:v>20.580677976907943</c:v>
                </c:pt>
                <c:pt idx="30">
                  <c:v>21.609711875753341</c:v>
                </c:pt>
                <c:pt idx="31">
                  <c:v>22.690197469541008</c:v>
                </c:pt>
                <c:pt idx="32">
                  <c:v>23.824707343018058</c:v>
                </c:pt>
                <c:pt idx="33">
                  <c:v>25.015942710168961</c:v>
                </c:pt>
                <c:pt idx="34">
                  <c:v>26.26673984567741</c:v>
                </c:pt>
                <c:pt idx="35">
                  <c:v>27.580076837961283</c:v>
                </c:pt>
                <c:pt idx="36">
                  <c:v>28.959080679859348</c:v>
                </c:pt>
                <c:pt idx="37">
                  <c:v>30.407034713852315</c:v>
                </c:pt>
                <c:pt idx="38">
                  <c:v>31.927386449544933</c:v>
                </c:pt>
                <c:pt idx="39">
                  <c:v>33.523755772022184</c:v>
                </c:pt>
                <c:pt idx="40">
                  <c:v>35.199943560623296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07C9-3F48-8F03-CF85EFCCA32E}"/>
            </c:ext>
          </c:extLst>
        </c:ser>
        <c:ser>
          <c:idx val="2"/>
          <c:order val="2"/>
          <c:tx>
            <c:v>Bạn · AI cao</c:v>
          </c:tx>
          <c:spPr>
            <a:ln w="47625">
              <a:solidFill>
                <a:srgbClr val="071A33"/>
              </a:solidFill>
            </a:ln>
          </c:spPr>
          <c:marker>
            <c:symbol val="none"/>
          </c:marker>
          <c:cat>
            <c:numRef>
              <c:f>'Chart Data'!$E$2:$E$42</c:f>
              <c:numCache>
                <c:formatCode>0.00</c:formatCode>
                <c:ptCount val="41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  <c:pt idx="10">
                  <c:v>2.5</c:v>
                </c:pt>
                <c:pt idx="11">
                  <c:v>2.75</c:v>
                </c:pt>
                <c:pt idx="12">
                  <c:v>3</c:v>
                </c:pt>
                <c:pt idx="13">
                  <c:v>3.25</c:v>
                </c:pt>
                <c:pt idx="14">
                  <c:v>3.5</c:v>
                </c:pt>
                <c:pt idx="15">
                  <c:v>3.75</c:v>
                </c:pt>
                <c:pt idx="16">
                  <c:v>4</c:v>
                </c:pt>
                <c:pt idx="17">
                  <c:v>4.25</c:v>
                </c:pt>
                <c:pt idx="18">
                  <c:v>4.5</c:v>
                </c:pt>
                <c:pt idx="19">
                  <c:v>4.75</c:v>
                </c:pt>
                <c:pt idx="20">
                  <c:v>5</c:v>
                </c:pt>
                <c:pt idx="21">
                  <c:v>5.25</c:v>
                </c:pt>
                <c:pt idx="22">
                  <c:v>5.5</c:v>
                </c:pt>
                <c:pt idx="23">
                  <c:v>5.75</c:v>
                </c:pt>
                <c:pt idx="24">
                  <c:v>6</c:v>
                </c:pt>
                <c:pt idx="25">
                  <c:v>6.25</c:v>
                </c:pt>
                <c:pt idx="26">
                  <c:v>6.5</c:v>
                </c:pt>
                <c:pt idx="27">
                  <c:v>6.75</c:v>
                </c:pt>
                <c:pt idx="28">
                  <c:v>7</c:v>
                </c:pt>
                <c:pt idx="29">
                  <c:v>7.25</c:v>
                </c:pt>
                <c:pt idx="30">
                  <c:v>7.5</c:v>
                </c:pt>
                <c:pt idx="31">
                  <c:v>7.75</c:v>
                </c:pt>
                <c:pt idx="32">
                  <c:v>8</c:v>
                </c:pt>
                <c:pt idx="33">
                  <c:v>8.25</c:v>
                </c:pt>
                <c:pt idx="34">
                  <c:v>8.5</c:v>
                </c:pt>
                <c:pt idx="35">
                  <c:v>8.75</c:v>
                </c:pt>
                <c:pt idx="36">
                  <c:v>9</c:v>
                </c:pt>
                <c:pt idx="37">
                  <c:v>9.25</c:v>
                </c:pt>
                <c:pt idx="38">
                  <c:v>9.5</c:v>
                </c:pt>
                <c:pt idx="39">
                  <c:v>9.75</c:v>
                </c:pt>
                <c:pt idx="40">
                  <c:v>10</c:v>
                </c:pt>
              </c:numCache>
            </c:numRef>
          </c:cat>
          <c:val>
            <c:numRef>
              <c:f>'Chart Data'!$F$2:$F$42</c:f>
              <c:numCache>
                <c:formatCode>0.00</c:formatCode>
                <c:ptCount val="41"/>
                <c:pt idx="0">
                  <c:v>1</c:v>
                </c:pt>
                <c:pt idx="1">
                  <c:v>1.1000000000000001</c:v>
                </c:pt>
                <c:pt idx="2">
                  <c:v>1.2100000000000002</c:v>
                </c:pt>
                <c:pt idx="3">
                  <c:v>1.3310000000000004</c:v>
                </c:pt>
                <c:pt idx="4">
                  <c:v>1.4641000000000006</c:v>
                </c:pt>
                <c:pt idx="5">
                  <c:v>1.6105100000000008</c:v>
                </c:pt>
                <c:pt idx="6">
                  <c:v>1.7715610000000011</c:v>
                </c:pt>
                <c:pt idx="7">
                  <c:v>1.9487171000000014</c:v>
                </c:pt>
                <c:pt idx="8">
                  <c:v>2.1435888100000016</c:v>
                </c:pt>
                <c:pt idx="9">
                  <c:v>2.3579476910000019</c:v>
                </c:pt>
                <c:pt idx="10">
                  <c:v>2.5937424601000023</c:v>
                </c:pt>
                <c:pt idx="11">
                  <c:v>2.8531167061100029</c:v>
                </c:pt>
                <c:pt idx="12">
                  <c:v>3.1384283767210035</c:v>
                </c:pt>
                <c:pt idx="13">
                  <c:v>3.4522712143931042</c:v>
                </c:pt>
                <c:pt idx="14">
                  <c:v>3.7974983358324148</c:v>
                </c:pt>
                <c:pt idx="15">
                  <c:v>4.1772481694156562</c:v>
                </c:pt>
                <c:pt idx="16">
                  <c:v>4.594972986357222</c:v>
                </c:pt>
                <c:pt idx="17">
                  <c:v>5.0544702849929442</c:v>
                </c:pt>
                <c:pt idx="18">
                  <c:v>5.5599173134922388</c:v>
                </c:pt>
                <c:pt idx="19">
                  <c:v>6.1159090448414632</c:v>
                </c:pt>
                <c:pt idx="20">
                  <c:v>6.72749994932561</c:v>
                </c:pt>
                <c:pt idx="21">
                  <c:v>7.4002499442581717</c:v>
                </c:pt>
                <c:pt idx="22">
                  <c:v>8.140274938683989</c:v>
                </c:pt>
                <c:pt idx="23">
                  <c:v>8.9543024325523888</c:v>
                </c:pt>
                <c:pt idx="24">
                  <c:v>9.849732675807628</c:v>
                </c:pt>
                <c:pt idx="25">
                  <c:v>10.834705943388391</c:v>
                </c:pt>
                <c:pt idx="26">
                  <c:v>11.918176537727231</c:v>
                </c:pt>
                <c:pt idx="27">
                  <c:v>13.109994191499954</c:v>
                </c:pt>
                <c:pt idx="28">
                  <c:v>14.420993610649951</c:v>
                </c:pt>
                <c:pt idx="29">
                  <c:v>15.863092971714948</c:v>
                </c:pt>
                <c:pt idx="30">
                  <c:v>17.449402268886445</c:v>
                </c:pt>
                <c:pt idx="31">
                  <c:v>19.194342495775089</c:v>
                </c:pt>
                <c:pt idx="32">
                  <c:v>21.113776745352599</c:v>
                </c:pt>
                <c:pt idx="33">
                  <c:v>23.225154419887861</c:v>
                </c:pt>
                <c:pt idx="34">
                  <c:v>25.547669861876649</c:v>
                </c:pt>
                <c:pt idx="35">
                  <c:v>28.102436848064315</c:v>
                </c:pt>
                <c:pt idx="36">
                  <c:v>30.912680532870748</c:v>
                </c:pt>
                <c:pt idx="37">
                  <c:v>34.003948586157826</c:v>
                </c:pt>
                <c:pt idx="38">
                  <c:v>37.404343444773609</c:v>
                </c:pt>
                <c:pt idx="39">
                  <c:v>41.144777789250973</c:v>
                </c:pt>
                <c:pt idx="40">
                  <c:v>45.259255568176073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07C9-3F48-8F03-CF85EFCCA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en-US" sz="2400">
                    <a:solidFill>
                      <a:srgbClr val="071A33"/>
                    </a:solidFill>
                    <a:latin typeface="Karla"/>
                    <a:ea typeface="Karla"/>
                    <a:cs typeface="Karla"/>
                  </a:rPr>
                  <a:t>Thời gian</a:t>
                </a:r>
              </a:p>
            </c:rich>
          </c:tx>
          <c:overlay val="0"/>
        </c:title>
        <c:numFmt formatCode="0.00" sourceLinked="1"/>
        <c:majorTickMark val="none"/>
        <c:minorTickMark val="none"/>
        <c:tickLblPos val="none"/>
        <c:spPr>
          <a:ln w="19050">
            <a:solidFill>
              <a:srgbClr val="071A33"/>
            </a:solidFill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Karla"/>
                <a:ea typeface="Karla"/>
                <a:cs typeface="Karla"/>
              </a:defRPr>
            </a:pPr>
            <a:endParaRPr lang="en-V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45"/>
          <c:min val="0"/>
        </c:scaling>
        <c:delete val="0"/>
        <c:axPos val="l"/>
        <c:majorGridlines>
          <c:spPr>
            <a:ln w="9525">
              <a:solidFill>
                <a:srgbClr val="071A33">
                  <a:alpha val="15000"/>
                </a:srgbClr>
              </a:solidFill>
            </a:ln>
          </c:spPr>
        </c:majorGridlines>
        <c:numFmt formatCode="0.00" sourceLinked="1"/>
        <c:majorTickMark val="none"/>
        <c:minorTickMark val="none"/>
        <c:tickLblPos val="none"/>
        <c:spPr>
          <a:ln w="19050">
            <a:solidFill>
              <a:srgbClr val="071A33"/>
            </a:solidFill>
          </a:ln>
        </c:spPr>
        <c:txPr>
          <a:bodyPr anchorCtr="1"/>
          <a:lstStyle/>
          <a:p>
            <a:pPr>
              <a:defRPr sz="240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endParaRPr lang="en-VN"/>
          </a:p>
        </c:txPr>
        <c:crossAx val="48650112"/>
        <c:crosses val="autoZero"/>
        <c:crossBetween val="between"/>
        <c:majorUnit val="10"/>
      </c:valAx>
      <c:spPr>
        <a:solidFill>
          <a:srgbClr val="FBF6EC"/>
        </a:solidFill>
        <a:ln w="0">
          <a:noFill/>
        </a:ln>
      </c:spPr>
    </c:plotArea>
    <c:legend>
      <c:legendPos val="t"/>
      <c:overlay val="0"/>
      <c:txPr>
        <a:bodyPr/>
        <a:lstStyle/>
        <a:p>
          <a:pPr>
            <a:defRPr sz="1400">
              <a:solidFill>
                <a:srgbClr val="071A33"/>
              </a:solidFill>
              <a:latin typeface="Karla"/>
              <a:ea typeface="Karla"/>
              <a:cs typeface="Karla"/>
            </a:defRPr>
          </a:pPr>
          <a:endParaRPr lang="en-VN"/>
        </a:p>
      </c:txPr>
    </c:legend>
    <c:plotVisOnly val="1"/>
    <c:dispBlanksAs val="zero"/>
    <c:showDLblsOverMax val="1"/>
  </c:chart>
  <c:spPr>
    <a:solidFill>
      <a:srgbClr val="FBF6EC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sp>
        <p:nvSpPr>
          <p:cNvPr id="3" name="slide-1-caption-0">
            <a:extLst>
              <a:ext uri="{FF2B5EF4-FFF2-40B4-BE49-F238E27FC236}">
                <a16:creationId xmlns:a16="http://schemas.microsoft.com/office/drawing/2014/main" id="{A945F797-6D81-4E04-992A-B466B5F7E5E8}"/>
              </a:ext>
            </a:extLst>
          </p:cNvPr>
          <p:cNvSpPr>
            <a:spLocks noGrp="1"/>
          </p:cNvSpPr>
          <p:nvPr/>
        </p:nvSpPr>
        <p:spPr>
          <a:xfrm>
            <a:off x="2286000" y="647700"/>
            <a:ext cx="1095375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8A6D1F"/>
                </a:solidFill>
                <a:latin typeface="Karla"/>
                <a:ea typeface="Karla"/>
                <a:cs typeface="Karla"/>
              </a:rPr>
              <a:t>HỘI THẢO KHKT MỎ TOÀN QUỐC 2026</a:t>
            </a:r>
          </a:p>
        </p:txBody>
      </p:sp>
      <p:sp>
        <p:nvSpPr>
          <p:cNvPr id="4" name="slide-1-heading-1">
            <a:extLst>
              <a:ext uri="{FF2B5EF4-FFF2-40B4-BE49-F238E27FC236}">
                <a16:creationId xmlns:a16="http://schemas.microsoft.com/office/drawing/2014/main" id="{982623B7-2DA7-4EA6-8F51-9FECAA3CEAAB}"/>
              </a:ext>
            </a:extLst>
          </p:cNvPr>
          <p:cNvSpPr>
            <a:spLocks noGrp="1"/>
          </p:cNvSpPr>
          <p:nvPr/>
        </p:nvSpPr>
        <p:spPr>
          <a:xfrm>
            <a:off x="704850" y="1952625"/>
            <a:ext cx="13144500" cy="171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8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AI </a:t>
            </a:r>
            <a:r>
              <a:rPr sz="8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trong</a:t>
            </a:r>
            <a:r>
              <a:rPr sz="8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8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doanh</a:t>
            </a:r>
            <a:r>
              <a:rPr sz="8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8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nghiệp</a:t>
            </a:r>
            <a:endParaRPr sz="8800" b="1" dirty="0">
              <a:solidFill>
                <a:srgbClr val="071A33"/>
              </a:solidFill>
              <a:latin typeface="Cormorant Garamond"/>
              <a:ea typeface="Cormorant Garamond"/>
              <a:cs typeface="Cormorant Garamond"/>
            </a:endParaRPr>
          </a:p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8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khai</a:t>
            </a:r>
            <a:r>
              <a:rPr sz="8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8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khoáng</a:t>
            </a:r>
            <a:endParaRPr sz="8800" b="1" dirty="0">
              <a:solidFill>
                <a:srgbClr val="071A33"/>
              </a:solidFill>
              <a:latin typeface="Cormorant Garamond"/>
              <a:ea typeface="Cormorant Garamond"/>
              <a:cs typeface="Cormorant Garamond"/>
            </a:endParaRPr>
          </a:p>
        </p:txBody>
      </p:sp>
      <p:sp>
        <p:nvSpPr>
          <p:cNvPr id="5" name="slide-1-body-2">
            <a:extLst>
              <a:ext uri="{FF2B5EF4-FFF2-40B4-BE49-F238E27FC236}">
                <a16:creationId xmlns:a16="http://schemas.microsoft.com/office/drawing/2014/main" id="{C377DECF-5CA6-4E12-BA04-43C0877E83D5}"/>
              </a:ext>
            </a:extLst>
          </p:cNvPr>
          <p:cNvSpPr>
            <a:spLocks noGrp="1"/>
          </p:cNvSpPr>
          <p:nvPr/>
        </p:nvSpPr>
        <p:spPr>
          <a:xfrm>
            <a:off x="704850" y="4100512"/>
            <a:ext cx="10698256" cy="12334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Từ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nhân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sự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quan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tâm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đến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AI (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AI-curious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)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đến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doanh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nghiệp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vận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hành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trên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nền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tảng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AI (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AI-native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)</a:t>
            </a:r>
            <a:endParaRPr sz="2400" b="0" dirty="0">
              <a:solidFill>
                <a:srgbClr val="8A6D1F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6" name="slide-1-metric-3">
            <a:extLst>
              <a:ext uri="{FF2B5EF4-FFF2-40B4-BE49-F238E27FC236}">
                <a16:creationId xmlns:a16="http://schemas.microsoft.com/office/drawing/2014/main" id="{F24D66FE-F2B0-4DA1-A3F5-16A9A7728EDC}"/>
              </a:ext>
            </a:extLst>
          </p:cNvPr>
          <p:cNvSpPr>
            <a:spLocks noGrp="1"/>
          </p:cNvSpPr>
          <p:nvPr/>
        </p:nvSpPr>
        <p:spPr>
          <a:xfrm>
            <a:off x="704850" y="5762625"/>
            <a:ext cx="333375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rPr>
              <a:t>27,9%</a:t>
            </a:r>
          </a:p>
        </p:txBody>
      </p:sp>
      <p:sp>
        <p:nvSpPr>
          <p:cNvPr id="7" name="slide-1-body-4">
            <a:extLst>
              <a:ext uri="{FF2B5EF4-FFF2-40B4-BE49-F238E27FC236}">
                <a16:creationId xmlns:a16="http://schemas.microsoft.com/office/drawing/2014/main" id="{907DF191-CA20-46B9-B27D-D2226199C531}"/>
              </a:ext>
            </a:extLst>
          </p:cNvPr>
          <p:cNvSpPr>
            <a:spLocks noGrp="1"/>
          </p:cNvSpPr>
          <p:nvPr/>
        </p:nvSpPr>
        <p:spPr>
          <a:xfrm>
            <a:off x="4095750" y="5953125"/>
            <a:ext cx="8953500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người Việt Nam từ 15–64 tuổi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đã sử dụng AI tạo sinh (Q2/2026)</a:t>
            </a:r>
          </a:p>
        </p:txBody>
      </p:sp>
      <p:sp>
        <p:nvSpPr>
          <p:cNvPr id="8" name="slide-1-body-5">
            <a:extLst>
              <a:ext uri="{FF2B5EF4-FFF2-40B4-BE49-F238E27FC236}">
                <a16:creationId xmlns:a16="http://schemas.microsoft.com/office/drawing/2014/main" id="{9947D670-BBD2-4A9F-A36A-C4361CD85911}"/>
              </a:ext>
            </a:extLst>
          </p:cNvPr>
          <p:cNvSpPr>
            <a:spLocks noGrp="1"/>
          </p:cNvSpPr>
          <p:nvPr/>
        </p:nvSpPr>
        <p:spPr>
          <a:xfrm>
            <a:off x="704850" y="7000875"/>
            <a:ext cx="1362075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Q1/2026: 26,5%  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Hạng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33/147</a:t>
            </a:r>
          </a:p>
        </p:txBody>
      </p:sp>
      <p:sp>
        <p:nvSpPr>
          <p:cNvPr id="9" name="slide-1-caption-6">
            <a:extLst>
              <a:ext uri="{FF2B5EF4-FFF2-40B4-BE49-F238E27FC236}">
                <a16:creationId xmlns:a16="http://schemas.microsoft.com/office/drawing/2014/main" id="{5D67EEAA-CC17-41E6-BC2A-F5F83E53E70B}"/>
              </a:ext>
            </a:extLst>
          </p:cNvPr>
          <p:cNvSpPr>
            <a:spLocks noGrp="1"/>
          </p:cNvSpPr>
          <p:nvPr/>
        </p:nvSpPr>
        <p:spPr>
          <a:xfrm>
            <a:off x="704850" y="7448550"/>
            <a:ext cx="1352550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Nguồn</a:t>
            </a:r>
            <a:r>
              <a:rPr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: Microsoft, Global AI Diffusion Report, </a:t>
            </a:r>
            <a:r>
              <a:rPr lang="en-US" sz="150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9</a:t>
            </a:r>
            <a:r>
              <a:rPr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/2026</a:t>
            </a:r>
          </a:p>
        </p:txBody>
      </p:sp>
      <p:sp>
        <p:nvSpPr>
          <p:cNvPr id="10" name="slide-1-caption-7">
            <a:extLst>
              <a:ext uri="{FF2B5EF4-FFF2-40B4-BE49-F238E27FC236}">
                <a16:creationId xmlns:a16="http://schemas.microsoft.com/office/drawing/2014/main" id="{CE031263-2977-4526-941E-853EE80AE9D7}"/>
              </a:ext>
            </a:extLst>
          </p:cNvPr>
          <p:cNvSpPr>
            <a:spLocks noGrp="1"/>
          </p:cNvSpPr>
          <p:nvPr/>
        </p:nvSpPr>
        <p:spPr>
          <a:xfrm>
            <a:off x="704850" y="8181975"/>
            <a:ext cx="876300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Nguyễn Anh Đức · </a:t>
            </a:r>
            <a:r>
              <a:rPr lang="en-US"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duc.a.nguyen@</a:t>
            </a:r>
            <a:r>
              <a:rPr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ai4U.now</a:t>
            </a:r>
          </a:p>
        </p:txBody>
      </p:sp>
      <p:sp>
        <p:nvSpPr>
          <p:cNvPr id="11" name="slide-1-caption-8">
            <a:extLst>
              <a:ext uri="{FF2B5EF4-FFF2-40B4-BE49-F238E27FC236}">
                <a16:creationId xmlns:a16="http://schemas.microsoft.com/office/drawing/2014/main" id="{836A7A60-BB70-48F6-AD18-2F86589B09D4}"/>
              </a:ext>
            </a:extLst>
          </p:cNvPr>
          <p:cNvSpPr>
            <a:spLocks noGrp="1"/>
          </p:cNvSpPr>
          <p:nvPr/>
        </p:nvSpPr>
        <p:spPr>
          <a:xfrm>
            <a:off x="11906250" y="8181975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Lâm Đồng · 09.10.2026</a:t>
            </a:r>
          </a:p>
        </p:txBody>
      </p:sp>
      <p:sp>
        <p:nvSpPr>
          <p:cNvPr id="12" name="page-1">
            <a:extLst>
              <a:ext uri="{FF2B5EF4-FFF2-40B4-BE49-F238E27FC236}">
                <a16:creationId xmlns:a16="http://schemas.microsoft.com/office/drawing/2014/main" id="{37C64C5D-C071-4B9A-B402-85351873E831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13064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sp>
        <p:nvSpPr>
          <p:cNvPr id="3" name="slide-2-heading-0">
            <a:extLst>
              <a:ext uri="{FF2B5EF4-FFF2-40B4-BE49-F238E27FC236}">
                <a16:creationId xmlns:a16="http://schemas.microsoft.com/office/drawing/2014/main" id="{CE7FF45D-FCCB-416F-8010-80FC0B85EA96}"/>
              </a:ext>
            </a:extLst>
          </p:cNvPr>
          <p:cNvSpPr>
            <a:spLocks noGrp="1"/>
          </p:cNvSpPr>
          <p:nvPr/>
        </p:nvSpPr>
        <p:spPr>
          <a:xfrm>
            <a:off x="704850" y="323850"/>
            <a:ext cx="129063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AI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nhanh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chóng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biến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ý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tưởng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thành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sản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phẩm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(Amplified Idea)</a:t>
            </a:r>
            <a:endParaRPr sz="4800" b="1" dirty="0">
              <a:solidFill>
                <a:srgbClr val="071A33"/>
              </a:solidFill>
              <a:latin typeface="Cormorant Garamond"/>
              <a:ea typeface="Cormorant Garamond"/>
              <a:cs typeface="Cormorant Garamond"/>
            </a:endParaRPr>
          </a:p>
        </p:txBody>
      </p:sp>
      <p:sp>
        <p:nvSpPr>
          <p:cNvPr id="4" name="slide-2-body-1">
            <a:extLst>
              <a:ext uri="{FF2B5EF4-FFF2-40B4-BE49-F238E27FC236}">
                <a16:creationId xmlns:a16="http://schemas.microsoft.com/office/drawing/2014/main" id="{5803DB6D-EA37-4462-883E-84F4C152A747}"/>
              </a:ext>
            </a:extLst>
          </p:cNvPr>
          <p:cNvSpPr>
            <a:spLocks noGrp="1"/>
          </p:cNvSpPr>
          <p:nvPr/>
        </p:nvSpPr>
        <p:spPr>
          <a:xfrm>
            <a:off x="704850" y="1933575"/>
            <a:ext cx="1295400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Ví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dụ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: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hàm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lượng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SiO₂ </a:t>
            </a:r>
            <a:r>
              <a:rPr lang="en-VN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·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uyển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nổi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quặng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sắt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→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phương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pháp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có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thể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ứng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dụng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cho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bauxite </a:t>
            </a:r>
            <a:endParaRPr sz="2400" b="0" dirty="0">
              <a:solidFill>
                <a:srgbClr val="8A6D1F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5" name="slide-2-strong-2">
            <a:extLst>
              <a:ext uri="{FF2B5EF4-FFF2-40B4-BE49-F238E27FC236}">
                <a16:creationId xmlns:a16="http://schemas.microsoft.com/office/drawing/2014/main" id="{20613990-2A22-4F37-A0D6-BE2FE406CE1A}"/>
              </a:ext>
            </a:extLst>
          </p:cNvPr>
          <p:cNvSpPr>
            <a:spLocks noGrp="1"/>
          </p:cNvSpPr>
          <p:nvPr/>
        </p:nvSpPr>
        <p:spPr>
          <a:xfrm>
            <a:off x="762000" y="3114675"/>
            <a:ext cx="428625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ML cơ bản · Laptop</a:t>
            </a:r>
          </a:p>
        </p:txBody>
      </p:sp>
      <p:sp>
        <p:nvSpPr>
          <p:cNvPr id="6" name="slide-2-strong-3">
            <a:extLst>
              <a:ext uri="{FF2B5EF4-FFF2-40B4-BE49-F238E27FC236}">
                <a16:creationId xmlns:a16="http://schemas.microsoft.com/office/drawing/2014/main" id="{7124C0BA-251E-4C96-B8EE-E325D4EEB0F6}"/>
              </a:ext>
            </a:extLst>
          </p:cNvPr>
          <p:cNvSpPr>
            <a:spLocks noGrp="1"/>
          </p:cNvSpPr>
          <p:nvPr/>
        </p:nvSpPr>
        <p:spPr>
          <a:xfrm>
            <a:off x="5715000" y="3114675"/>
            <a:ext cx="466725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ML nâng cao · Laptop</a:t>
            </a:r>
          </a:p>
        </p:txBody>
      </p:sp>
      <p:sp>
        <p:nvSpPr>
          <p:cNvPr id="7" name="slide-2-strong-4">
            <a:extLst>
              <a:ext uri="{FF2B5EF4-FFF2-40B4-BE49-F238E27FC236}">
                <a16:creationId xmlns:a16="http://schemas.microsoft.com/office/drawing/2014/main" id="{14F50064-68E3-477B-A2A7-D696048BB81F}"/>
              </a:ext>
            </a:extLst>
          </p:cNvPr>
          <p:cNvSpPr>
            <a:spLocks noGrp="1"/>
          </p:cNvSpPr>
          <p:nvPr/>
        </p:nvSpPr>
        <p:spPr>
          <a:xfrm>
            <a:off x="11239500" y="3114675"/>
            <a:ext cx="3857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lang="en-US"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Mô</a:t>
            </a:r>
            <a:r>
              <a:rPr lang="en-US"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hình</a:t>
            </a:r>
            <a:r>
              <a:rPr lang="en-US"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nền</a:t>
            </a:r>
            <a:r>
              <a:rPr lang="en-US"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tảng</a:t>
            </a:r>
            <a:r>
              <a:rPr lang="en-US"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cho</a:t>
            </a:r>
            <a:r>
              <a:rPr lang="en-US"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dữ</a:t>
            </a:r>
            <a:r>
              <a:rPr lang="en-US"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liệu</a:t>
            </a:r>
            <a:r>
              <a:rPr lang="en-US"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bảng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· H100</a:t>
            </a:r>
          </a:p>
        </p:txBody>
      </p:sp>
      <p:sp>
        <p:nvSpPr>
          <p:cNvPr id="8" name="slide-2-metric-5">
            <a:extLst>
              <a:ext uri="{FF2B5EF4-FFF2-40B4-BE49-F238E27FC236}">
                <a16:creationId xmlns:a16="http://schemas.microsoft.com/office/drawing/2014/main" id="{19340C8A-A8E8-4C78-87F5-60C21504ECDF}"/>
              </a:ext>
            </a:extLst>
          </p:cNvPr>
          <p:cNvSpPr>
            <a:spLocks noGrp="1"/>
          </p:cNvSpPr>
          <p:nvPr/>
        </p:nvSpPr>
        <p:spPr>
          <a:xfrm>
            <a:off x="952500" y="3848100"/>
            <a:ext cx="3952875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96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0,77</a:t>
            </a:r>
          </a:p>
        </p:txBody>
      </p:sp>
      <p:sp>
        <p:nvSpPr>
          <p:cNvPr id="9" name="slide-2-metric-6">
            <a:extLst>
              <a:ext uri="{FF2B5EF4-FFF2-40B4-BE49-F238E27FC236}">
                <a16:creationId xmlns:a16="http://schemas.microsoft.com/office/drawing/2014/main" id="{BBE8184D-9B85-4AB8-8B19-FD483461E009}"/>
              </a:ext>
            </a:extLst>
          </p:cNvPr>
          <p:cNvSpPr>
            <a:spLocks noGrp="1"/>
          </p:cNvSpPr>
          <p:nvPr/>
        </p:nvSpPr>
        <p:spPr>
          <a:xfrm>
            <a:off x="6048375" y="3848100"/>
            <a:ext cx="3952875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rPr>
              <a:t>0,66</a:t>
            </a:r>
          </a:p>
        </p:txBody>
      </p:sp>
      <p:sp>
        <p:nvSpPr>
          <p:cNvPr id="10" name="slide-2-metric-7">
            <a:extLst>
              <a:ext uri="{FF2B5EF4-FFF2-40B4-BE49-F238E27FC236}">
                <a16:creationId xmlns:a16="http://schemas.microsoft.com/office/drawing/2014/main" id="{61A43D5A-85FD-448F-8A9E-949F3AE8A975}"/>
              </a:ext>
            </a:extLst>
          </p:cNvPr>
          <p:cNvSpPr>
            <a:spLocks noGrp="1"/>
          </p:cNvSpPr>
          <p:nvPr/>
        </p:nvSpPr>
        <p:spPr>
          <a:xfrm>
            <a:off x="11334750" y="3848100"/>
            <a:ext cx="3857625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96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0,62</a:t>
            </a:r>
          </a:p>
        </p:txBody>
      </p:sp>
      <p:sp>
        <p:nvSpPr>
          <p:cNvPr id="11" name="slide-2-strong-8">
            <a:extLst>
              <a:ext uri="{FF2B5EF4-FFF2-40B4-BE49-F238E27FC236}">
                <a16:creationId xmlns:a16="http://schemas.microsoft.com/office/drawing/2014/main" id="{F607CCD9-43A7-4FBB-A343-E41704289257}"/>
              </a:ext>
            </a:extLst>
          </p:cNvPr>
          <p:cNvSpPr>
            <a:spLocks noGrp="1"/>
          </p:cNvSpPr>
          <p:nvPr/>
        </p:nvSpPr>
        <p:spPr>
          <a:xfrm>
            <a:off x="952500" y="5095875"/>
            <a:ext cx="3857625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R²</a:t>
            </a:r>
          </a:p>
        </p:txBody>
      </p:sp>
      <p:sp>
        <p:nvSpPr>
          <p:cNvPr id="12" name="slide-2-strong-9">
            <a:extLst>
              <a:ext uri="{FF2B5EF4-FFF2-40B4-BE49-F238E27FC236}">
                <a16:creationId xmlns:a16="http://schemas.microsoft.com/office/drawing/2014/main" id="{2F725BBB-EE49-4C18-9F5A-FEDA631A3C6B}"/>
              </a:ext>
            </a:extLst>
          </p:cNvPr>
          <p:cNvSpPr>
            <a:spLocks noGrp="1"/>
          </p:cNvSpPr>
          <p:nvPr/>
        </p:nvSpPr>
        <p:spPr>
          <a:xfrm>
            <a:off x="6048375" y="5095875"/>
            <a:ext cx="3857625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R²</a:t>
            </a:r>
          </a:p>
        </p:txBody>
      </p:sp>
      <p:sp>
        <p:nvSpPr>
          <p:cNvPr id="13" name="slide-2-strong-10">
            <a:extLst>
              <a:ext uri="{FF2B5EF4-FFF2-40B4-BE49-F238E27FC236}">
                <a16:creationId xmlns:a16="http://schemas.microsoft.com/office/drawing/2014/main" id="{7C68DACD-22CA-48F2-9345-DEBB819B6C6A}"/>
              </a:ext>
            </a:extLst>
          </p:cNvPr>
          <p:cNvSpPr>
            <a:spLocks noGrp="1"/>
          </p:cNvSpPr>
          <p:nvPr/>
        </p:nvSpPr>
        <p:spPr>
          <a:xfrm>
            <a:off x="11334750" y="5095875"/>
            <a:ext cx="3857625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R²</a:t>
            </a:r>
          </a:p>
        </p:txBody>
      </p:sp>
      <p:sp>
        <p:nvSpPr>
          <p:cNvPr id="14" name="slide-2-body-11">
            <a:extLst>
              <a:ext uri="{FF2B5EF4-FFF2-40B4-BE49-F238E27FC236}">
                <a16:creationId xmlns:a16="http://schemas.microsoft.com/office/drawing/2014/main" id="{F9F2C8B5-B10A-492E-90A2-08CF26285DAA}"/>
              </a:ext>
            </a:extLst>
          </p:cNvPr>
          <p:cNvSpPr>
            <a:spLocks noGrp="1"/>
          </p:cNvSpPr>
          <p:nvPr/>
        </p:nvSpPr>
        <p:spPr>
          <a:xfrm>
            <a:off x="790575" y="5562600"/>
            <a:ext cx="4191000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Fe cùng mẫu chưa có</a:t>
            </a: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lúc dự báo</a:t>
            </a:r>
          </a:p>
        </p:txBody>
      </p:sp>
      <p:sp>
        <p:nvSpPr>
          <p:cNvPr id="15" name="slide-2-strong-12">
            <a:extLst>
              <a:ext uri="{FF2B5EF4-FFF2-40B4-BE49-F238E27FC236}">
                <a16:creationId xmlns:a16="http://schemas.microsoft.com/office/drawing/2014/main" id="{229D616B-DA36-4A92-A2BC-B00040AAD8FB}"/>
              </a:ext>
            </a:extLst>
          </p:cNvPr>
          <p:cNvSpPr>
            <a:spLocks noGrp="1"/>
          </p:cNvSpPr>
          <p:nvPr/>
        </p:nvSpPr>
        <p:spPr>
          <a:xfrm>
            <a:off x="790575" y="6286500"/>
            <a:ext cx="41910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LOẠI</a:t>
            </a:r>
          </a:p>
        </p:txBody>
      </p:sp>
      <p:sp>
        <p:nvSpPr>
          <p:cNvPr id="16" name="slide-2-body-13">
            <a:extLst>
              <a:ext uri="{FF2B5EF4-FFF2-40B4-BE49-F238E27FC236}">
                <a16:creationId xmlns:a16="http://schemas.microsoft.com/office/drawing/2014/main" id="{12423195-7822-47FF-B605-26EBD660C96B}"/>
              </a:ext>
            </a:extLst>
          </p:cNvPr>
          <p:cNvSpPr>
            <a:spLocks noGrp="1"/>
          </p:cNvSpPr>
          <p:nvPr/>
        </p:nvSpPr>
        <p:spPr>
          <a:xfrm>
            <a:off x="790575" y="6657975"/>
            <a:ext cx="41910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Lượt chạy: ~4 giây</a:t>
            </a:r>
          </a:p>
        </p:txBody>
      </p:sp>
      <p:sp>
        <p:nvSpPr>
          <p:cNvPr id="17" name="slide-2-body-14">
            <a:extLst>
              <a:ext uri="{FF2B5EF4-FFF2-40B4-BE49-F238E27FC236}">
                <a16:creationId xmlns:a16="http://schemas.microsoft.com/office/drawing/2014/main" id="{316451C5-0B03-4FAF-B78E-28B07BAD6EF9}"/>
              </a:ext>
            </a:extLst>
          </p:cNvPr>
          <p:cNvSpPr>
            <a:spLocks noGrp="1"/>
          </p:cNvSpPr>
          <p:nvPr/>
        </p:nvSpPr>
        <p:spPr>
          <a:xfrm>
            <a:off x="5715000" y="5648325"/>
            <a:ext cx="466725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Chạy 18 cấu hình: ~13 giây</a:t>
            </a:r>
          </a:p>
        </p:txBody>
      </p:sp>
      <p:sp>
        <p:nvSpPr>
          <p:cNvPr id="18" name="slide-2-body-15">
            <a:extLst>
              <a:ext uri="{FF2B5EF4-FFF2-40B4-BE49-F238E27FC236}">
                <a16:creationId xmlns:a16="http://schemas.microsoft.com/office/drawing/2014/main" id="{36742DD5-A987-49CF-B16A-9BDD21E277AE}"/>
              </a:ext>
            </a:extLst>
          </p:cNvPr>
          <p:cNvSpPr>
            <a:spLocks noGrp="1"/>
          </p:cNvSpPr>
          <p:nvPr/>
        </p:nvSpPr>
        <p:spPr>
          <a:xfrm>
            <a:off x="5715000" y="6315075"/>
            <a:ext cx="466725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Bài báo tham chiếu: R² 0,66*</a:t>
            </a:r>
          </a:p>
        </p:txBody>
      </p:sp>
      <p:sp>
        <p:nvSpPr>
          <p:cNvPr id="19" name="slide-2-body-16">
            <a:extLst>
              <a:ext uri="{FF2B5EF4-FFF2-40B4-BE49-F238E27FC236}">
                <a16:creationId xmlns:a16="http://schemas.microsoft.com/office/drawing/2014/main" id="{F4D30B04-CA66-4764-92AB-608CE91DF7DB}"/>
              </a:ext>
            </a:extLst>
          </p:cNvPr>
          <p:cNvSpPr>
            <a:spLocks noGrp="1"/>
          </p:cNvSpPr>
          <p:nvPr/>
        </p:nvSpPr>
        <p:spPr>
          <a:xfrm>
            <a:off x="11239500" y="5648325"/>
            <a:ext cx="3857625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Phức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tạp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hơn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chưa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chắc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tốt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hơn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20" name="slide-2-body-17">
            <a:extLst>
              <a:ext uri="{FF2B5EF4-FFF2-40B4-BE49-F238E27FC236}">
                <a16:creationId xmlns:a16="http://schemas.microsoft.com/office/drawing/2014/main" id="{FB2F9EA1-DD2A-4CC2-96AE-D43F541F98B4}"/>
              </a:ext>
            </a:extLst>
          </p:cNvPr>
          <p:cNvSpPr>
            <a:spLocks noGrp="1"/>
          </p:cNvSpPr>
          <p:nvPr/>
        </p:nvSpPr>
        <p:spPr>
          <a:xfrm>
            <a:off x="11239500" y="6315075"/>
            <a:ext cx="3857625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Lượt chạy: ~4 phút</a:t>
            </a:r>
          </a:p>
        </p:txBody>
      </p:sp>
      <p:sp>
        <p:nvSpPr>
          <p:cNvPr id="21" name="slide-2-strong-18">
            <a:extLst>
              <a:ext uri="{FF2B5EF4-FFF2-40B4-BE49-F238E27FC236}">
                <a16:creationId xmlns:a16="http://schemas.microsoft.com/office/drawing/2014/main" id="{7599C658-6CE3-4974-9EF6-86D2FF803BFD}"/>
              </a:ext>
            </a:extLst>
          </p:cNvPr>
          <p:cNvSpPr>
            <a:spLocks noGrp="1"/>
          </p:cNvSpPr>
          <p:nvPr/>
        </p:nvSpPr>
        <p:spPr>
          <a:xfrm>
            <a:off x="704850" y="7381875"/>
            <a:ext cx="14335125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AI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tăng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tốc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thử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nghiệm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· Chuyên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gia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quyết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định</a:t>
            </a:r>
            <a:endParaRPr sz="2400" b="1" dirty="0">
              <a:solidFill>
                <a:srgbClr val="8A6D1F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22" name="slide-2-caption-19">
            <a:extLst>
              <a:ext uri="{FF2B5EF4-FFF2-40B4-BE49-F238E27FC236}">
                <a16:creationId xmlns:a16="http://schemas.microsoft.com/office/drawing/2014/main" id="{64115D69-EAA8-498A-BE6C-14343350DD03}"/>
              </a:ext>
            </a:extLst>
          </p:cNvPr>
          <p:cNvSpPr>
            <a:spLocks noGrp="1"/>
          </p:cNvSpPr>
          <p:nvPr/>
        </p:nvSpPr>
        <p:spPr>
          <a:xfrm>
            <a:off x="704850" y="8162925"/>
            <a:ext cx="140970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*Basilio et al, SBSI 2026</a:t>
            </a:r>
          </a:p>
        </p:txBody>
      </p:sp>
      <p:sp>
        <p:nvSpPr>
          <p:cNvPr id="23" name="kaggle-data-link">
            <a:extLst>
              <a:ext uri="{FF2B5EF4-FFF2-40B4-BE49-F238E27FC236}">
                <a16:creationId xmlns:a16="http://schemas.microsoft.com/office/drawing/2014/main" id="{B31A25C8-5D70-4132-8787-CF0462CE3378}"/>
              </a:ext>
            </a:extLst>
          </p:cNvPr>
          <p:cNvSpPr>
            <a:spLocks noGrp="1"/>
          </p:cNvSpPr>
          <p:nvPr/>
        </p:nvSpPr>
        <p:spPr>
          <a:xfrm>
            <a:off x="704850" y="8448675"/>
            <a:ext cx="140017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Dữ</a:t>
            </a:r>
            <a:r>
              <a:rPr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15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liệu</a:t>
            </a:r>
            <a:r>
              <a:rPr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: </a:t>
            </a:r>
            <a:r>
              <a:rPr sz="15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kaggle.com</a:t>
            </a:r>
            <a:r>
              <a:rPr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/datasets/</a:t>
            </a:r>
            <a:r>
              <a:rPr sz="15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edumagalhaes</a:t>
            </a:r>
            <a:r>
              <a:rPr sz="15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/quality-prediction-in-a-mining-process</a:t>
            </a:r>
          </a:p>
        </p:txBody>
      </p:sp>
      <p:sp>
        <p:nvSpPr>
          <p:cNvPr id="24" name="page-2">
            <a:extLst>
              <a:ext uri="{FF2B5EF4-FFF2-40B4-BE49-F238E27FC236}">
                <a16:creationId xmlns:a16="http://schemas.microsoft.com/office/drawing/2014/main" id="{D1DE20CB-7855-402C-BA84-58A59467386A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02</a:t>
            </a:r>
          </a:p>
        </p:txBody>
      </p:sp>
      <p:sp>
        <p:nvSpPr>
          <p:cNvPr id="27" name="live-demo-button"/>
          <p:cNvSpPr/>
          <p:nvPr/>
        </p:nvSpPr>
        <p:spPr>
          <a:xfrm>
            <a:off x="6372225" y="6819900"/>
            <a:ext cx="3352800" cy="406400"/>
          </a:xfrm>
          <a:prstGeom prst="roundRect">
            <a:avLst>
              <a:gd name="adj" fmla="val 45000"/>
            </a:avLst>
          </a:prstGeom>
          <a:solidFill>
            <a:srgbClr val="071A33"/>
          </a:solidFill>
          <a:ln w="15240">
            <a:solidFill>
              <a:srgbClr val="8A6D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27000" tIns="25400" rIns="127000" bIns="25400" rtlCol="0" anchor="ctr"/>
          <a:lstStyle/>
          <a:p>
            <a:pPr algn="ctr"/>
            <a:r>
              <a:rPr sz="1200" b="1">
                <a:solidFill>
                  <a:srgbClr val="D4AF37"/>
                </a:solidFill>
                <a:latin typeface="Karla"/>
              </a:rPr>
              <a:t>▶  LIVE DEMO  </a:t>
            </a:r>
            <a:r>
              <a:rPr sz="1150" b="0">
                <a:solidFill>
                  <a:srgbClr val="FBF6EC"/>
                </a:solidFill>
                <a:latin typeface="Karla"/>
              </a:rPr>
              <a:t>·  Chạy thử nghiệm</a:t>
            </a:r>
          </a:p>
        </p:txBody>
      </p:sp>
    </p:spTree>
    <p:extLst>
      <p:ext uri="{BB962C8B-B14F-4D97-AF65-F5344CB8AC3E}">
        <p14:creationId xmlns:p14="http://schemas.microsoft.com/office/powerpoint/2010/main" val="898898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sp>
        <p:nvSpPr>
          <p:cNvPr id="3" name="slide-3-heading-0">
            <a:extLst>
              <a:ext uri="{FF2B5EF4-FFF2-40B4-BE49-F238E27FC236}">
                <a16:creationId xmlns:a16="http://schemas.microsoft.com/office/drawing/2014/main" id="{3EF54363-F6E1-401A-833E-C5F0A1301F18}"/>
              </a:ext>
            </a:extLst>
          </p:cNvPr>
          <p:cNvSpPr>
            <a:spLocks noGrp="1"/>
          </p:cNvSpPr>
          <p:nvPr/>
        </p:nvSpPr>
        <p:spPr>
          <a:xfrm>
            <a:off x="704850" y="323850"/>
            <a:ext cx="12906375" cy="97155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Cả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kho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tri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thức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,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một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báo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cáo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hành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động</a:t>
            </a:r>
            <a:endParaRPr sz="4800" b="1" dirty="0">
              <a:solidFill>
                <a:srgbClr val="071A33"/>
              </a:solidFill>
              <a:latin typeface="Cormorant Garamond"/>
              <a:ea typeface="Cormorant Garamond"/>
              <a:cs typeface="Cormorant Garamond"/>
            </a:endParaRPr>
          </a:p>
        </p:txBody>
      </p:sp>
      <p:sp>
        <p:nvSpPr>
          <p:cNvPr id="4" name="slide-3-body-1">
            <a:extLst>
              <a:ext uri="{FF2B5EF4-FFF2-40B4-BE49-F238E27FC236}">
                <a16:creationId xmlns:a16="http://schemas.microsoft.com/office/drawing/2014/main" id="{0A6CD6CB-F605-4EB5-8B45-EFB798F95CC0}"/>
              </a:ext>
            </a:extLst>
          </p:cNvPr>
          <p:cNvSpPr>
            <a:spLocks noGrp="1"/>
          </p:cNvSpPr>
          <p:nvPr/>
        </p:nvSpPr>
        <p:spPr>
          <a:xfrm>
            <a:off x="704850" y="1123950"/>
            <a:ext cx="952500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Bàn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làm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việc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cùng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AI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của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cấp</a:t>
            </a:r>
            <a:r>
              <a:rPr lang="en-US"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quản</a:t>
            </a:r>
            <a:r>
              <a:rPr sz="2400" b="0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lý</a:t>
            </a:r>
            <a:endParaRPr sz="2400" b="0" dirty="0">
              <a:solidFill>
                <a:srgbClr val="8A6D1F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5" name="slide-3-strong-2">
            <a:extLst>
              <a:ext uri="{FF2B5EF4-FFF2-40B4-BE49-F238E27FC236}">
                <a16:creationId xmlns:a16="http://schemas.microsoft.com/office/drawing/2014/main" id="{F73066E7-2D37-4A27-839D-F0FF8B976937}"/>
              </a:ext>
            </a:extLst>
          </p:cNvPr>
          <p:cNvSpPr>
            <a:spLocks noGrp="1"/>
          </p:cNvSpPr>
          <p:nvPr/>
        </p:nvSpPr>
        <p:spPr>
          <a:xfrm>
            <a:off x="781050" y="1857375"/>
            <a:ext cx="5095875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KHO TRI THỨC &amp; HỒ SƠ</a:t>
            </a:r>
          </a:p>
        </p:txBody>
      </p:sp>
      <p:sp>
        <p:nvSpPr>
          <p:cNvPr id="6" name="slide-3-body-3">
            <a:extLst>
              <a:ext uri="{FF2B5EF4-FFF2-40B4-BE49-F238E27FC236}">
                <a16:creationId xmlns:a16="http://schemas.microsoft.com/office/drawing/2014/main" id="{796C4D5A-6F11-4C52-9456-681FC342FD88}"/>
              </a:ext>
            </a:extLst>
          </p:cNvPr>
          <p:cNvSpPr>
            <a:spLocks noGrp="1"/>
          </p:cNvSpPr>
          <p:nvPr/>
        </p:nvSpPr>
        <p:spPr>
          <a:xfrm>
            <a:off x="3705225" y="2409825"/>
            <a:ext cx="2095500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Sách, tài liệu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kỹ thuật</a:t>
            </a:r>
          </a:p>
        </p:txBody>
      </p:sp>
      <p:sp>
        <p:nvSpPr>
          <p:cNvPr id="7" name="slide-3-body-4">
            <a:extLst>
              <a:ext uri="{FF2B5EF4-FFF2-40B4-BE49-F238E27FC236}">
                <a16:creationId xmlns:a16="http://schemas.microsoft.com/office/drawing/2014/main" id="{0070CFC4-D2B7-490E-A40E-1BF864BFC293}"/>
              </a:ext>
            </a:extLst>
          </p:cNvPr>
          <p:cNvSpPr>
            <a:spLocks noGrp="1"/>
          </p:cNvSpPr>
          <p:nvPr/>
        </p:nvSpPr>
        <p:spPr>
          <a:xfrm>
            <a:off x="3705225" y="3314700"/>
            <a:ext cx="2190750" cy="742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Hồ sơ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thiết kế</a:t>
            </a:r>
          </a:p>
        </p:txBody>
      </p:sp>
      <p:sp>
        <p:nvSpPr>
          <p:cNvPr id="8" name="slide-3-body-5">
            <a:extLst>
              <a:ext uri="{FF2B5EF4-FFF2-40B4-BE49-F238E27FC236}">
                <a16:creationId xmlns:a16="http://schemas.microsoft.com/office/drawing/2014/main" id="{C9AFCCDE-7EA1-4372-9D65-B3B4328A6734}"/>
              </a:ext>
            </a:extLst>
          </p:cNvPr>
          <p:cNvSpPr>
            <a:spLocks noGrp="1"/>
          </p:cNvSpPr>
          <p:nvPr/>
        </p:nvSpPr>
        <p:spPr>
          <a:xfrm>
            <a:off x="3705225" y="4219575"/>
            <a:ext cx="2190750" cy="742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Dữ liệu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lịch sử</a:t>
            </a:r>
          </a:p>
        </p:txBody>
      </p:sp>
      <p:sp>
        <p:nvSpPr>
          <p:cNvPr id="9" name="slide-3-body-6">
            <a:extLst>
              <a:ext uri="{FF2B5EF4-FFF2-40B4-BE49-F238E27FC236}">
                <a16:creationId xmlns:a16="http://schemas.microsoft.com/office/drawing/2014/main" id="{BFA897E8-4394-49FD-A46E-122941343422}"/>
              </a:ext>
            </a:extLst>
          </p:cNvPr>
          <p:cNvSpPr>
            <a:spLocks noGrp="1"/>
          </p:cNvSpPr>
          <p:nvPr/>
        </p:nvSpPr>
        <p:spPr>
          <a:xfrm>
            <a:off x="3705225" y="5191125"/>
            <a:ext cx="2190750" cy="742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Nhật ký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vận hành</a:t>
            </a:r>
          </a:p>
        </p:txBody>
      </p:sp>
      <p:sp>
        <p:nvSpPr>
          <p:cNvPr id="10" name="slide-3-body-7">
            <a:extLst>
              <a:ext uri="{FF2B5EF4-FFF2-40B4-BE49-F238E27FC236}">
                <a16:creationId xmlns:a16="http://schemas.microsoft.com/office/drawing/2014/main" id="{2FAF303F-97D7-4804-9030-E7AFEC77F7EF}"/>
              </a:ext>
            </a:extLst>
          </p:cNvPr>
          <p:cNvSpPr>
            <a:spLocks noGrp="1"/>
          </p:cNvSpPr>
          <p:nvPr/>
        </p:nvSpPr>
        <p:spPr>
          <a:xfrm>
            <a:off x="3705225" y="6296025"/>
            <a:ext cx="219075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Kế hoạch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sản xuất</a:t>
            </a:r>
          </a:p>
        </p:txBody>
      </p:sp>
      <p:sp>
        <p:nvSpPr>
          <p:cNvPr id="11" name="slide-3-strong-8">
            <a:extLst>
              <a:ext uri="{FF2B5EF4-FFF2-40B4-BE49-F238E27FC236}">
                <a16:creationId xmlns:a16="http://schemas.microsoft.com/office/drawing/2014/main" id="{D32ED6FC-FFC4-47D7-901F-82D87B04EC94}"/>
              </a:ext>
            </a:extLst>
          </p:cNvPr>
          <p:cNvSpPr>
            <a:spLocks noGrp="1"/>
          </p:cNvSpPr>
          <p:nvPr/>
        </p:nvSpPr>
        <p:spPr>
          <a:xfrm>
            <a:off x="7600950" y="3267075"/>
            <a:ext cx="123825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FBF6EC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FBF6EC"/>
                </a:solidFill>
                <a:latin typeface="Karla"/>
                <a:ea typeface="Karla"/>
                <a:cs typeface="Karla"/>
              </a:rPr>
              <a:t>AI</a:t>
            </a:r>
          </a:p>
        </p:txBody>
      </p:sp>
      <p:sp>
        <p:nvSpPr>
          <p:cNvPr id="12" name="slide-3-strong-9">
            <a:extLst>
              <a:ext uri="{FF2B5EF4-FFF2-40B4-BE49-F238E27FC236}">
                <a16:creationId xmlns:a16="http://schemas.microsoft.com/office/drawing/2014/main" id="{567DCCE4-1D44-4961-95F1-225F5A7A81E6}"/>
              </a:ext>
            </a:extLst>
          </p:cNvPr>
          <p:cNvSpPr>
            <a:spLocks noGrp="1"/>
          </p:cNvSpPr>
          <p:nvPr/>
        </p:nvSpPr>
        <p:spPr>
          <a:xfrm>
            <a:off x="6915150" y="4200525"/>
            <a:ext cx="2667000" cy="514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Đọc và đối chiếu</a:t>
            </a:r>
          </a:p>
        </p:txBody>
      </p:sp>
      <p:sp>
        <p:nvSpPr>
          <p:cNvPr id="13" name="slide-3-strong-10">
            <a:extLst>
              <a:ext uri="{FF2B5EF4-FFF2-40B4-BE49-F238E27FC236}">
                <a16:creationId xmlns:a16="http://schemas.microsoft.com/office/drawing/2014/main" id="{B5C64C3F-934F-4115-8196-FB4E0A8277FF}"/>
              </a:ext>
            </a:extLst>
          </p:cNvPr>
          <p:cNvSpPr>
            <a:spLocks noGrp="1"/>
          </p:cNvSpPr>
          <p:nvPr/>
        </p:nvSpPr>
        <p:spPr>
          <a:xfrm>
            <a:off x="6610350" y="6962775"/>
            <a:ext cx="323850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TÌNH HÌNH HIỆN TẠI</a:t>
            </a:r>
          </a:p>
        </p:txBody>
      </p:sp>
      <p:sp>
        <p:nvSpPr>
          <p:cNvPr id="14" name="slide-3-caption-11">
            <a:extLst>
              <a:ext uri="{FF2B5EF4-FFF2-40B4-BE49-F238E27FC236}">
                <a16:creationId xmlns:a16="http://schemas.microsoft.com/office/drawing/2014/main" id="{63C43F3B-3E15-4314-B8FE-DDB4A91F1B49}"/>
              </a:ext>
            </a:extLst>
          </p:cNvPr>
          <p:cNvSpPr>
            <a:spLocks noGrp="1"/>
          </p:cNvSpPr>
          <p:nvPr/>
        </p:nvSpPr>
        <p:spPr>
          <a:xfrm>
            <a:off x="6610350" y="7334250"/>
            <a:ext cx="32385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Số liệu mới · Trạng thái thiết bị</a:t>
            </a:r>
          </a:p>
        </p:txBody>
      </p:sp>
      <p:sp>
        <p:nvSpPr>
          <p:cNvPr id="15" name="slide-3-strong-12">
            <a:extLst>
              <a:ext uri="{FF2B5EF4-FFF2-40B4-BE49-F238E27FC236}">
                <a16:creationId xmlns:a16="http://schemas.microsoft.com/office/drawing/2014/main" id="{BC3CEC41-6A5A-43EA-8EA7-8E653BF51F5A}"/>
              </a:ext>
            </a:extLst>
          </p:cNvPr>
          <p:cNvSpPr>
            <a:spLocks noGrp="1"/>
          </p:cNvSpPr>
          <p:nvPr/>
        </p:nvSpPr>
        <p:spPr>
          <a:xfrm>
            <a:off x="10582275" y="1600200"/>
            <a:ext cx="466725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MỘT BÁO CÁO</a:t>
            </a:r>
          </a:p>
        </p:txBody>
      </p:sp>
      <p:sp>
        <p:nvSpPr>
          <p:cNvPr id="16" name="slide-3-caption-13">
            <a:extLst>
              <a:ext uri="{FF2B5EF4-FFF2-40B4-BE49-F238E27FC236}">
                <a16:creationId xmlns:a16="http://schemas.microsoft.com/office/drawing/2014/main" id="{424574B3-0D78-4C25-86BF-A9ED217B0D17}"/>
              </a:ext>
            </a:extLst>
          </p:cNvPr>
          <p:cNvSpPr>
            <a:spLocks noGrp="1"/>
          </p:cNvSpPr>
          <p:nvPr/>
        </p:nvSpPr>
        <p:spPr>
          <a:xfrm>
            <a:off x="10582275" y="2085975"/>
            <a:ext cx="466725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Tình hình · Chênh lệch · Rủi ro</a:t>
            </a:r>
          </a:p>
        </p:txBody>
      </p:sp>
      <p:sp>
        <p:nvSpPr>
          <p:cNvPr id="17" name="slide-3-strong-14">
            <a:extLst>
              <a:ext uri="{FF2B5EF4-FFF2-40B4-BE49-F238E27FC236}">
                <a16:creationId xmlns:a16="http://schemas.microsoft.com/office/drawing/2014/main" id="{B583A871-A380-43F3-87AF-0C267F2FD70C}"/>
              </a:ext>
            </a:extLst>
          </p:cNvPr>
          <p:cNvSpPr>
            <a:spLocks noGrp="1"/>
          </p:cNvSpPr>
          <p:nvPr/>
        </p:nvSpPr>
        <p:spPr>
          <a:xfrm>
            <a:off x="11334750" y="2476500"/>
            <a:ext cx="382905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TÌNH HÌNH CHUNG</a:t>
            </a:r>
          </a:p>
        </p:txBody>
      </p:sp>
      <p:sp>
        <p:nvSpPr>
          <p:cNvPr id="18" name="slide-3-body-15">
            <a:extLst>
              <a:ext uri="{FF2B5EF4-FFF2-40B4-BE49-F238E27FC236}">
                <a16:creationId xmlns:a16="http://schemas.microsoft.com/office/drawing/2014/main" id="{0C4E761F-E857-48F5-A218-001FB1E822AA}"/>
              </a:ext>
            </a:extLst>
          </p:cNvPr>
          <p:cNvSpPr>
            <a:spLocks noGrp="1"/>
          </p:cNvSpPr>
          <p:nvPr/>
        </p:nvSpPr>
        <p:spPr>
          <a:xfrm>
            <a:off x="11334750" y="2895600"/>
            <a:ext cx="382905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Hiện trạng / kế hoạch</a:t>
            </a:r>
          </a:p>
        </p:txBody>
      </p:sp>
      <p:sp>
        <p:nvSpPr>
          <p:cNvPr id="19" name="slide-3-strong-16">
            <a:extLst>
              <a:ext uri="{FF2B5EF4-FFF2-40B4-BE49-F238E27FC236}">
                <a16:creationId xmlns:a16="http://schemas.microsoft.com/office/drawing/2014/main" id="{2C96EB2A-DAD2-4EF1-B73E-08B570EA0922}"/>
              </a:ext>
            </a:extLst>
          </p:cNvPr>
          <p:cNvSpPr>
            <a:spLocks noGrp="1"/>
          </p:cNvSpPr>
          <p:nvPr/>
        </p:nvSpPr>
        <p:spPr>
          <a:xfrm>
            <a:off x="11334750" y="3476625"/>
            <a:ext cx="382905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CHÊNH LỆCH NỔI BẬT</a:t>
            </a:r>
          </a:p>
        </p:txBody>
      </p:sp>
      <p:sp>
        <p:nvSpPr>
          <p:cNvPr id="20" name="slide-3-body-17">
            <a:extLst>
              <a:ext uri="{FF2B5EF4-FFF2-40B4-BE49-F238E27FC236}">
                <a16:creationId xmlns:a16="http://schemas.microsoft.com/office/drawing/2014/main" id="{B6AB2F6F-E2FB-47B3-9A72-81E125BDCFF8}"/>
              </a:ext>
            </a:extLst>
          </p:cNvPr>
          <p:cNvSpPr>
            <a:spLocks noGrp="1"/>
          </p:cNvSpPr>
          <p:nvPr/>
        </p:nvSpPr>
        <p:spPr>
          <a:xfrm>
            <a:off x="11334750" y="3876675"/>
            <a:ext cx="382905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Thiết kế / dữ liệu lịch sử</a:t>
            </a:r>
          </a:p>
        </p:txBody>
      </p:sp>
      <p:sp>
        <p:nvSpPr>
          <p:cNvPr id="21" name="slide-3-strong-18">
            <a:extLst>
              <a:ext uri="{FF2B5EF4-FFF2-40B4-BE49-F238E27FC236}">
                <a16:creationId xmlns:a16="http://schemas.microsoft.com/office/drawing/2014/main" id="{0036B818-189B-4217-A3E8-95E9942546BA}"/>
              </a:ext>
            </a:extLst>
          </p:cNvPr>
          <p:cNvSpPr>
            <a:spLocks noGrp="1"/>
          </p:cNvSpPr>
          <p:nvPr/>
        </p:nvSpPr>
        <p:spPr>
          <a:xfrm>
            <a:off x="11334750" y="4276725"/>
            <a:ext cx="382905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RỦI RO CẦN QUAN TÂM</a:t>
            </a:r>
          </a:p>
        </p:txBody>
      </p:sp>
      <p:sp>
        <p:nvSpPr>
          <p:cNvPr id="22" name="slide-3-body-19">
            <a:extLst>
              <a:ext uri="{FF2B5EF4-FFF2-40B4-BE49-F238E27FC236}">
                <a16:creationId xmlns:a16="http://schemas.microsoft.com/office/drawing/2014/main" id="{8BE3816F-9855-4648-B5A1-C6EA377DB7E5}"/>
              </a:ext>
            </a:extLst>
          </p:cNvPr>
          <p:cNvSpPr>
            <a:spLocks noGrp="1"/>
          </p:cNvSpPr>
          <p:nvPr/>
        </p:nvSpPr>
        <p:spPr>
          <a:xfrm>
            <a:off x="11334750" y="4657725"/>
            <a:ext cx="382905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Thiết bị, an toàn, chi phí</a:t>
            </a:r>
          </a:p>
        </p:txBody>
      </p:sp>
      <p:sp>
        <p:nvSpPr>
          <p:cNvPr id="23" name="slide-3-strong-20">
            <a:extLst>
              <a:ext uri="{FF2B5EF4-FFF2-40B4-BE49-F238E27FC236}">
                <a16:creationId xmlns:a16="http://schemas.microsoft.com/office/drawing/2014/main" id="{28E7F904-CEDA-4041-A4E4-725F3BE801C0}"/>
              </a:ext>
            </a:extLst>
          </p:cNvPr>
          <p:cNvSpPr>
            <a:spLocks noGrp="1"/>
          </p:cNvSpPr>
          <p:nvPr/>
        </p:nvSpPr>
        <p:spPr>
          <a:xfrm>
            <a:off x="10668000" y="5162550"/>
            <a:ext cx="44767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VIỆC CẦN LÀM</a:t>
            </a:r>
          </a:p>
        </p:txBody>
      </p:sp>
      <p:sp>
        <p:nvSpPr>
          <p:cNvPr id="24" name="slide-3-body-21">
            <a:extLst>
              <a:ext uri="{FF2B5EF4-FFF2-40B4-BE49-F238E27FC236}">
                <a16:creationId xmlns:a16="http://schemas.microsoft.com/office/drawing/2014/main" id="{BC2FCC9C-47AF-4AE8-A83C-5558BDD7E232}"/>
              </a:ext>
            </a:extLst>
          </p:cNvPr>
          <p:cNvSpPr>
            <a:spLocks noGrp="1"/>
          </p:cNvSpPr>
          <p:nvPr/>
        </p:nvSpPr>
        <p:spPr>
          <a:xfrm>
            <a:off x="11229975" y="5476875"/>
            <a:ext cx="38862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Kiểm tra bất thường</a:t>
            </a:r>
          </a:p>
        </p:txBody>
      </p:sp>
      <p:sp>
        <p:nvSpPr>
          <p:cNvPr id="25" name="slide-3-body-22">
            <a:extLst>
              <a:ext uri="{FF2B5EF4-FFF2-40B4-BE49-F238E27FC236}">
                <a16:creationId xmlns:a16="http://schemas.microsoft.com/office/drawing/2014/main" id="{5DEA3F10-866E-4F33-9528-9C0F3AC2371E}"/>
              </a:ext>
            </a:extLst>
          </p:cNvPr>
          <p:cNvSpPr>
            <a:spLocks noGrp="1"/>
          </p:cNvSpPr>
          <p:nvPr/>
        </p:nvSpPr>
        <p:spPr>
          <a:xfrm>
            <a:off x="11229975" y="5857875"/>
            <a:ext cx="38862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Điều chỉnh kế hoạch</a:t>
            </a:r>
          </a:p>
        </p:txBody>
      </p:sp>
      <p:sp>
        <p:nvSpPr>
          <p:cNvPr id="26" name="slide-3-body-23">
            <a:extLst>
              <a:ext uri="{FF2B5EF4-FFF2-40B4-BE49-F238E27FC236}">
                <a16:creationId xmlns:a16="http://schemas.microsoft.com/office/drawing/2014/main" id="{227E52A0-D8EF-4424-8CAD-2714AE73C91F}"/>
              </a:ext>
            </a:extLst>
          </p:cNvPr>
          <p:cNvSpPr>
            <a:spLocks noGrp="1"/>
          </p:cNvSpPr>
          <p:nvPr/>
        </p:nvSpPr>
        <p:spPr>
          <a:xfrm>
            <a:off x="11229975" y="6238875"/>
            <a:ext cx="3886200" cy="361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Giao việc và chốt hạn</a:t>
            </a:r>
          </a:p>
        </p:txBody>
      </p:sp>
      <p:sp>
        <p:nvSpPr>
          <p:cNvPr id="27" name="slide-3-caption-24">
            <a:extLst>
              <a:ext uri="{FF2B5EF4-FFF2-40B4-BE49-F238E27FC236}">
                <a16:creationId xmlns:a16="http://schemas.microsoft.com/office/drawing/2014/main" id="{BFFED5C0-F256-418A-A2E6-516E0E7709CC}"/>
              </a:ext>
            </a:extLst>
          </p:cNvPr>
          <p:cNvSpPr>
            <a:spLocks noGrp="1"/>
          </p:cNvSpPr>
          <p:nvPr/>
        </p:nvSpPr>
        <p:spPr>
          <a:xfrm>
            <a:off x="10953750" y="6772275"/>
            <a:ext cx="78105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Ưu tiên</a:t>
            </a:r>
          </a:p>
        </p:txBody>
      </p:sp>
      <p:sp>
        <p:nvSpPr>
          <p:cNvPr id="28" name="slide-3-caption-25">
            <a:extLst>
              <a:ext uri="{FF2B5EF4-FFF2-40B4-BE49-F238E27FC236}">
                <a16:creationId xmlns:a16="http://schemas.microsoft.com/office/drawing/2014/main" id="{301F1C3E-F6FF-4062-9FD9-7043405D0179}"/>
              </a:ext>
            </a:extLst>
          </p:cNvPr>
          <p:cNvSpPr>
            <a:spLocks noGrp="1"/>
          </p:cNvSpPr>
          <p:nvPr/>
        </p:nvSpPr>
        <p:spPr>
          <a:xfrm>
            <a:off x="12401550" y="6772275"/>
            <a:ext cx="1352550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Phụ trách</a:t>
            </a:r>
          </a:p>
        </p:txBody>
      </p:sp>
      <p:sp>
        <p:nvSpPr>
          <p:cNvPr id="29" name="slide-3-caption-26">
            <a:extLst>
              <a:ext uri="{FF2B5EF4-FFF2-40B4-BE49-F238E27FC236}">
                <a16:creationId xmlns:a16="http://schemas.microsoft.com/office/drawing/2014/main" id="{38D3F658-B8AB-457A-8FFB-8C0BD66F8FAE}"/>
              </a:ext>
            </a:extLst>
          </p:cNvPr>
          <p:cNvSpPr>
            <a:spLocks noGrp="1"/>
          </p:cNvSpPr>
          <p:nvPr/>
        </p:nvSpPr>
        <p:spPr>
          <a:xfrm>
            <a:off x="14392275" y="6772275"/>
            <a:ext cx="80962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Thời hạn</a:t>
            </a:r>
          </a:p>
        </p:txBody>
      </p:sp>
      <p:sp>
        <p:nvSpPr>
          <p:cNvPr id="30" name="slide-3-body-27">
            <a:extLst>
              <a:ext uri="{FF2B5EF4-FFF2-40B4-BE49-F238E27FC236}">
                <a16:creationId xmlns:a16="http://schemas.microsoft.com/office/drawing/2014/main" id="{BF54068C-DBEE-48C0-A54D-2CDD854640EC}"/>
              </a:ext>
            </a:extLst>
          </p:cNvPr>
          <p:cNvSpPr>
            <a:spLocks noGrp="1"/>
          </p:cNvSpPr>
          <p:nvPr/>
        </p:nvSpPr>
        <p:spPr>
          <a:xfrm>
            <a:off x="11830050" y="7143750"/>
            <a:ext cx="2190750" cy="419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Chờ phê duyệt</a:t>
            </a:r>
          </a:p>
        </p:txBody>
      </p:sp>
      <p:sp>
        <p:nvSpPr>
          <p:cNvPr id="31" name="slide-3-strong-28">
            <a:extLst>
              <a:ext uri="{FF2B5EF4-FFF2-40B4-BE49-F238E27FC236}">
                <a16:creationId xmlns:a16="http://schemas.microsoft.com/office/drawing/2014/main" id="{5F53E29D-1BEE-4054-81C6-4F3996560BFB}"/>
              </a:ext>
            </a:extLst>
          </p:cNvPr>
          <p:cNvSpPr>
            <a:spLocks noGrp="1"/>
          </p:cNvSpPr>
          <p:nvPr/>
        </p:nvSpPr>
        <p:spPr>
          <a:xfrm>
            <a:off x="704850" y="7848600"/>
            <a:ext cx="14335125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AI tổng hợp và đề xuất · Quản lý kiểm tra và quyết định</a:t>
            </a:r>
          </a:p>
        </p:txBody>
      </p:sp>
      <p:sp>
        <p:nvSpPr>
          <p:cNvPr id="32" name="slide-3-caption-29">
            <a:extLst>
              <a:ext uri="{FF2B5EF4-FFF2-40B4-BE49-F238E27FC236}">
                <a16:creationId xmlns:a16="http://schemas.microsoft.com/office/drawing/2014/main" id="{6CAB9479-6FD6-4E56-BF77-890CE0F45EFB}"/>
              </a:ext>
            </a:extLst>
          </p:cNvPr>
          <p:cNvSpPr>
            <a:spLocks noGrp="1"/>
          </p:cNvSpPr>
          <p:nvPr/>
        </p:nvSpPr>
        <p:spPr>
          <a:xfrm>
            <a:off x="704850" y="8486775"/>
            <a:ext cx="95250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Tình huống minh hoạ</a:t>
            </a:r>
          </a:p>
        </p:txBody>
      </p:sp>
      <p:sp>
        <p:nvSpPr>
          <p:cNvPr id="33" name="page-3">
            <a:extLst>
              <a:ext uri="{FF2B5EF4-FFF2-40B4-BE49-F238E27FC236}">
                <a16:creationId xmlns:a16="http://schemas.microsoft.com/office/drawing/2014/main" id="{008FA7E7-C680-4D37-94AC-CA59DCE2EE7C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01392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sp>
        <p:nvSpPr>
          <p:cNvPr id="3" name="slide-4-heading-0">
            <a:extLst>
              <a:ext uri="{FF2B5EF4-FFF2-40B4-BE49-F238E27FC236}">
                <a16:creationId xmlns:a16="http://schemas.microsoft.com/office/drawing/2014/main" id="{F88EDA9A-3B79-4F12-9891-E16A096AB31E}"/>
              </a:ext>
            </a:extLst>
          </p:cNvPr>
          <p:cNvSpPr>
            <a:spLocks noGrp="1"/>
          </p:cNvSpPr>
          <p:nvPr/>
        </p:nvSpPr>
        <p:spPr>
          <a:xfrm>
            <a:off x="704850" y="323850"/>
            <a:ext cx="12906375" cy="1381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Cá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nhân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đã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nhanh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hơn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.</a:t>
            </a:r>
            <a:endParaRPr lang="vi-VN" sz="4800" b="1" dirty="0">
              <a:solidFill>
                <a:srgbClr val="071A33"/>
              </a:solidFill>
              <a:latin typeface="Cormorant Garamond"/>
              <a:ea typeface="Cormorant Garamond"/>
              <a:cs typeface="Cormorant Garamond"/>
            </a:endParaRPr>
          </a:p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lang="vi-VN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Doanh nghiệp có nhanh hơn?</a:t>
            </a:r>
          </a:p>
        </p:txBody>
      </p:sp>
      <p:sp>
        <p:nvSpPr>
          <p:cNvPr id="4" name="slide-4-body-1">
            <a:extLst>
              <a:ext uri="{FF2B5EF4-FFF2-40B4-BE49-F238E27FC236}">
                <a16:creationId xmlns:a16="http://schemas.microsoft.com/office/drawing/2014/main" id="{5B4D697A-B9A0-4358-A457-8017AFF9E068}"/>
              </a:ext>
            </a:extLst>
          </p:cNvPr>
          <p:cNvSpPr>
            <a:spLocks noGrp="1"/>
          </p:cNvSpPr>
          <p:nvPr/>
        </p:nvSpPr>
        <p:spPr>
          <a:xfrm>
            <a:off x="3810000" y="2962275"/>
            <a:ext cx="809625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Người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trả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lời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khảo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sát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cho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biết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5" name="slide-4-metric-2">
            <a:extLst>
              <a:ext uri="{FF2B5EF4-FFF2-40B4-BE49-F238E27FC236}">
                <a16:creationId xmlns:a16="http://schemas.microsoft.com/office/drawing/2014/main" id="{EA3886A1-9332-4332-9C0D-C155DDF924E8}"/>
              </a:ext>
            </a:extLst>
          </p:cNvPr>
          <p:cNvSpPr>
            <a:spLocks noGrp="1"/>
          </p:cNvSpPr>
          <p:nvPr/>
        </p:nvSpPr>
        <p:spPr>
          <a:xfrm>
            <a:off x="952500" y="3571875"/>
            <a:ext cx="6619875" cy="171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rPr>
              <a:t>80%</a:t>
            </a:r>
          </a:p>
        </p:txBody>
      </p:sp>
      <p:sp>
        <p:nvSpPr>
          <p:cNvPr id="6" name="slide-4-metric-3">
            <a:extLst>
              <a:ext uri="{FF2B5EF4-FFF2-40B4-BE49-F238E27FC236}">
                <a16:creationId xmlns:a16="http://schemas.microsoft.com/office/drawing/2014/main" id="{B05C3E27-27B0-4F72-AAD2-62B23846CB88}"/>
              </a:ext>
            </a:extLst>
          </p:cNvPr>
          <p:cNvSpPr>
            <a:spLocks noGrp="1"/>
          </p:cNvSpPr>
          <p:nvPr/>
        </p:nvSpPr>
        <p:spPr>
          <a:xfrm>
            <a:off x="8591550" y="3571875"/>
            <a:ext cx="6619875" cy="1714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rPr>
              <a:t>37%</a:t>
            </a:r>
          </a:p>
        </p:txBody>
      </p:sp>
      <p:sp>
        <p:nvSpPr>
          <p:cNvPr id="7" name="slide-4-strong-4">
            <a:extLst>
              <a:ext uri="{FF2B5EF4-FFF2-40B4-BE49-F238E27FC236}">
                <a16:creationId xmlns:a16="http://schemas.microsoft.com/office/drawing/2014/main" id="{1F073DFB-9C4D-42B5-BEAF-32ED1B57B0DD}"/>
              </a:ext>
            </a:extLst>
          </p:cNvPr>
          <p:cNvSpPr>
            <a:spLocks noGrp="1"/>
          </p:cNvSpPr>
          <p:nvPr/>
        </p:nvSpPr>
        <p:spPr>
          <a:xfrm>
            <a:off x="1047750" y="5381625"/>
            <a:ext cx="6477000" cy="914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AI cải thiện</a:t>
            </a:r>
          </a:p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năng suất cá nhân</a:t>
            </a:r>
          </a:p>
        </p:txBody>
      </p:sp>
      <p:sp>
        <p:nvSpPr>
          <p:cNvPr id="8" name="slide-4-strong-5">
            <a:extLst>
              <a:ext uri="{FF2B5EF4-FFF2-40B4-BE49-F238E27FC236}">
                <a16:creationId xmlns:a16="http://schemas.microsoft.com/office/drawing/2014/main" id="{2970C0CC-2E6C-492E-A625-F4B9A660DD10}"/>
              </a:ext>
            </a:extLst>
          </p:cNvPr>
          <p:cNvSpPr>
            <a:spLocks noGrp="1"/>
          </p:cNvSpPr>
          <p:nvPr/>
        </p:nvSpPr>
        <p:spPr>
          <a:xfrm>
            <a:off x="8401050" y="5381625"/>
            <a:ext cx="6810375" cy="914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AI đóng góp tích cực</a:t>
            </a:r>
          </a:p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vào EBIT của doanh nghiệp</a:t>
            </a:r>
          </a:p>
        </p:txBody>
      </p:sp>
      <p:sp>
        <p:nvSpPr>
          <p:cNvPr id="9" name="slide-4-caption-6">
            <a:extLst>
              <a:ext uri="{FF2B5EF4-FFF2-40B4-BE49-F238E27FC236}">
                <a16:creationId xmlns:a16="http://schemas.microsoft.com/office/drawing/2014/main" id="{A6FCA9EA-D5AA-41E1-9AE7-91DBCF30B3CF}"/>
              </a:ext>
            </a:extLst>
          </p:cNvPr>
          <p:cNvSpPr>
            <a:spLocks noGrp="1"/>
          </p:cNvSpPr>
          <p:nvPr/>
        </p:nvSpPr>
        <p:spPr>
          <a:xfrm>
            <a:off x="8620125" y="6210300"/>
            <a:ext cx="64770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EBIT: lợi nhuận trước lãi vay và thuế</a:t>
            </a:r>
          </a:p>
        </p:txBody>
      </p:sp>
      <p:sp>
        <p:nvSpPr>
          <p:cNvPr id="10" name="slide-4-strong-7">
            <a:extLst>
              <a:ext uri="{FF2B5EF4-FFF2-40B4-BE49-F238E27FC236}">
                <a16:creationId xmlns:a16="http://schemas.microsoft.com/office/drawing/2014/main" id="{DE5B08BE-8914-47B9-B5BD-00ED1BC22487}"/>
              </a:ext>
            </a:extLst>
          </p:cNvPr>
          <p:cNvSpPr>
            <a:spLocks noGrp="1"/>
          </p:cNvSpPr>
          <p:nvPr/>
        </p:nvSpPr>
        <p:spPr>
          <a:xfrm>
            <a:off x="704850" y="7096125"/>
            <a:ext cx="14335125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Hiệu quả chung cần một hệ thống kết nối công việc</a:t>
            </a:r>
          </a:p>
        </p:txBody>
      </p:sp>
      <p:sp>
        <p:nvSpPr>
          <p:cNvPr id="11" name="slide-4-caption-8">
            <a:extLst>
              <a:ext uri="{FF2B5EF4-FFF2-40B4-BE49-F238E27FC236}">
                <a16:creationId xmlns:a16="http://schemas.microsoft.com/office/drawing/2014/main" id="{F24E13CD-623A-4607-BD58-8D65AB4335F3}"/>
              </a:ext>
            </a:extLst>
          </p:cNvPr>
          <p:cNvSpPr>
            <a:spLocks noGrp="1"/>
          </p:cNvSpPr>
          <p:nvPr/>
        </p:nvSpPr>
        <p:spPr>
          <a:xfrm>
            <a:off x="704850" y="8124825"/>
            <a:ext cx="140970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Nguồn: McKinsey, The State of AI 2026 (25/08/2026)</a:t>
            </a:r>
          </a:p>
        </p:txBody>
      </p:sp>
      <p:sp>
        <p:nvSpPr>
          <p:cNvPr id="12" name="slide-4-caption-9">
            <a:extLst>
              <a:ext uri="{FF2B5EF4-FFF2-40B4-BE49-F238E27FC236}">
                <a16:creationId xmlns:a16="http://schemas.microsoft.com/office/drawing/2014/main" id="{F0926B08-5F7D-41EA-B3FA-73DA843BF09B}"/>
              </a:ext>
            </a:extLst>
          </p:cNvPr>
          <p:cNvSpPr>
            <a:spLocks noGrp="1"/>
          </p:cNvSpPr>
          <p:nvPr/>
        </p:nvSpPr>
        <p:spPr>
          <a:xfrm>
            <a:off x="704850" y="8439150"/>
            <a:ext cx="140970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Khảo sát toàn cầu, đa ngành · 1.719 người tại 97 quốc gia</a:t>
            </a:r>
          </a:p>
        </p:txBody>
      </p:sp>
      <p:sp>
        <p:nvSpPr>
          <p:cNvPr id="13" name="page-4">
            <a:extLst>
              <a:ext uri="{FF2B5EF4-FFF2-40B4-BE49-F238E27FC236}">
                <a16:creationId xmlns:a16="http://schemas.microsoft.com/office/drawing/2014/main" id="{806818E6-603C-4B5D-9D76-1363332650B2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04557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3020675" y="3105150"/>
            <a:ext cx="2466975" cy="2466975"/>
          </a:xfrm>
          <a:prstGeom prst="rect">
            <a:avLst/>
          </a:prstGeom>
        </p:spPr>
      </p:pic>
      <p:sp>
        <p:nvSpPr>
          <p:cNvPr id="4" name="slide-5-heading-0">
            <a:extLst>
              <a:ext uri="{FF2B5EF4-FFF2-40B4-BE49-F238E27FC236}">
                <a16:creationId xmlns:a16="http://schemas.microsoft.com/office/drawing/2014/main" id="{A10E5734-041D-44BE-A776-0EE430CDF880}"/>
              </a:ext>
            </a:extLst>
          </p:cNvPr>
          <p:cNvSpPr>
            <a:spLocks noGrp="1"/>
          </p:cNvSpPr>
          <p:nvPr/>
        </p:nvSpPr>
        <p:spPr>
          <a:xfrm>
            <a:off x="704850" y="323850"/>
            <a:ext cx="12906375" cy="1190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Từ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thử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lang="en-US"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nghiệm</a:t>
            </a:r>
            <a:r>
              <a:rPr lang="en-US"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đến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vận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hành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cùng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AI</a:t>
            </a:r>
          </a:p>
        </p:txBody>
      </p:sp>
      <p:sp>
        <p:nvSpPr>
          <p:cNvPr id="5" name="slide-5-body-1">
            <a:extLst>
              <a:ext uri="{FF2B5EF4-FFF2-40B4-BE49-F238E27FC236}">
                <a16:creationId xmlns:a16="http://schemas.microsoft.com/office/drawing/2014/main" id="{6F1A462C-1166-4564-BD17-54E2FB4312D7}"/>
              </a:ext>
            </a:extLst>
          </p:cNvPr>
          <p:cNvSpPr>
            <a:spLocks noGrp="1"/>
          </p:cNvSpPr>
          <p:nvPr/>
        </p:nvSpPr>
        <p:spPr>
          <a:xfrm>
            <a:off x="704850" y="1181100"/>
            <a:ext cx="1143000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Cùng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một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việc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: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lập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kế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hoạch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bảo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trì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thiết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bị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6" name="slide-5-strong-2">
            <a:extLst>
              <a:ext uri="{FF2B5EF4-FFF2-40B4-BE49-F238E27FC236}">
                <a16:creationId xmlns:a16="http://schemas.microsoft.com/office/drawing/2014/main" id="{12B2E2F1-F310-4FB9-84CB-EF085F254C27}"/>
              </a:ext>
            </a:extLst>
          </p:cNvPr>
          <p:cNvSpPr>
            <a:spLocks noGrp="1"/>
          </p:cNvSpPr>
          <p:nvPr/>
        </p:nvSpPr>
        <p:spPr>
          <a:xfrm>
            <a:off x="657225" y="2419350"/>
            <a:ext cx="2667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AI-curious</a:t>
            </a:r>
          </a:p>
        </p:txBody>
      </p:sp>
      <p:sp>
        <p:nvSpPr>
          <p:cNvPr id="7" name="slide-5-body-3">
            <a:extLst>
              <a:ext uri="{FF2B5EF4-FFF2-40B4-BE49-F238E27FC236}">
                <a16:creationId xmlns:a16="http://schemas.microsoft.com/office/drawing/2014/main" id="{94819DA4-C8F7-4EDE-8113-3F72DCC91C72}"/>
              </a:ext>
            </a:extLst>
          </p:cNvPr>
          <p:cNvSpPr>
            <a:spLocks noGrp="1"/>
          </p:cNvSpPr>
          <p:nvPr/>
        </p:nvSpPr>
        <p:spPr>
          <a:xfrm>
            <a:off x="657225" y="2857500"/>
            <a:ext cx="2667000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Thử AI ở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một phần việc</a:t>
            </a:r>
          </a:p>
        </p:txBody>
      </p:sp>
      <p:sp>
        <p:nvSpPr>
          <p:cNvPr id="8" name="slide-5-strong-4">
            <a:extLst>
              <a:ext uri="{FF2B5EF4-FFF2-40B4-BE49-F238E27FC236}">
                <a16:creationId xmlns:a16="http://schemas.microsoft.com/office/drawing/2014/main" id="{34578626-942A-4491-800F-44F942FC4F40}"/>
              </a:ext>
            </a:extLst>
          </p:cNvPr>
          <p:cNvSpPr>
            <a:spLocks noGrp="1"/>
          </p:cNvSpPr>
          <p:nvPr/>
        </p:nvSpPr>
        <p:spPr>
          <a:xfrm>
            <a:off x="657225" y="4162425"/>
            <a:ext cx="2667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AI-first</a:t>
            </a:r>
          </a:p>
        </p:txBody>
      </p:sp>
      <p:sp>
        <p:nvSpPr>
          <p:cNvPr id="9" name="slide-5-body-5">
            <a:extLst>
              <a:ext uri="{FF2B5EF4-FFF2-40B4-BE49-F238E27FC236}">
                <a16:creationId xmlns:a16="http://schemas.microsoft.com/office/drawing/2014/main" id="{27B5A2B1-A4C3-4402-896B-D82D4C89E267}"/>
              </a:ext>
            </a:extLst>
          </p:cNvPr>
          <p:cNvSpPr>
            <a:spLocks noGrp="1"/>
          </p:cNvSpPr>
          <p:nvPr/>
        </p:nvSpPr>
        <p:spPr>
          <a:xfrm>
            <a:off x="657225" y="4600575"/>
            <a:ext cx="2667000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Dùng AI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ngay từ đầu</a:t>
            </a:r>
          </a:p>
        </p:txBody>
      </p:sp>
      <p:sp>
        <p:nvSpPr>
          <p:cNvPr id="10" name="slide-5-strong-6">
            <a:extLst>
              <a:ext uri="{FF2B5EF4-FFF2-40B4-BE49-F238E27FC236}">
                <a16:creationId xmlns:a16="http://schemas.microsoft.com/office/drawing/2014/main" id="{3E0DAF08-38EC-4A55-BB43-D462D93C5AB4}"/>
              </a:ext>
            </a:extLst>
          </p:cNvPr>
          <p:cNvSpPr>
            <a:spLocks noGrp="1"/>
          </p:cNvSpPr>
          <p:nvPr/>
        </p:nvSpPr>
        <p:spPr>
          <a:xfrm>
            <a:off x="657225" y="5905500"/>
            <a:ext cx="26670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AI-native</a:t>
            </a:r>
          </a:p>
        </p:txBody>
      </p:sp>
      <p:sp>
        <p:nvSpPr>
          <p:cNvPr id="11" name="slide-5-body-7">
            <a:extLst>
              <a:ext uri="{FF2B5EF4-FFF2-40B4-BE49-F238E27FC236}">
                <a16:creationId xmlns:a16="http://schemas.microsoft.com/office/drawing/2014/main" id="{95D849BE-9880-4CDD-9D26-FBC716091251}"/>
              </a:ext>
            </a:extLst>
          </p:cNvPr>
          <p:cNvSpPr>
            <a:spLocks noGrp="1"/>
          </p:cNvSpPr>
          <p:nvPr/>
        </p:nvSpPr>
        <p:spPr>
          <a:xfrm>
            <a:off x="657225" y="6343650"/>
            <a:ext cx="2667000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AI gắn vào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cả quy trình</a:t>
            </a:r>
          </a:p>
        </p:txBody>
      </p:sp>
      <p:sp>
        <p:nvSpPr>
          <p:cNvPr id="12" name="slide-5-body-8">
            <a:extLst>
              <a:ext uri="{FF2B5EF4-FFF2-40B4-BE49-F238E27FC236}">
                <a16:creationId xmlns:a16="http://schemas.microsoft.com/office/drawing/2014/main" id="{240B1023-71AE-435A-A5BB-80BAA45FD0E8}"/>
              </a:ext>
            </a:extLst>
          </p:cNvPr>
          <p:cNvSpPr>
            <a:spLocks noGrp="1"/>
          </p:cNvSpPr>
          <p:nvPr/>
        </p:nvSpPr>
        <p:spPr>
          <a:xfrm>
            <a:off x="3714750" y="3000375"/>
            <a:ext cx="217170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Tự lập kế hoạch</a:t>
            </a:r>
          </a:p>
        </p:txBody>
      </p:sp>
      <p:sp>
        <p:nvSpPr>
          <p:cNvPr id="13" name="slide-5-body-9">
            <a:extLst>
              <a:ext uri="{FF2B5EF4-FFF2-40B4-BE49-F238E27FC236}">
                <a16:creationId xmlns:a16="http://schemas.microsoft.com/office/drawing/2014/main" id="{621EB7B6-32D2-45E6-9776-EC95397D94D2}"/>
              </a:ext>
            </a:extLst>
          </p:cNvPr>
          <p:cNvSpPr>
            <a:spLocks noGrp="1"/>
          </p:cNvSpPr>
          <p:nvPr/>
        </p:nvSpPr>
        <p:spPr>
          <a:xfrm>
            <a:off x="6705600" y="2895600"/>
            <a:ext cx="2324100" cy="61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Hỏi AI danh mục</a:t>
            </a: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kiểm tra</a:t>
            </a:r>
          </a:p>
        </p:txBody>
      </p:sp>
      <p:sp>
        <p:nvSpPr>
          <p:cNvPr id="14" name="slide-5-body-10">
            <a:extLst>
              <a:ext uri="{FF2B5EF4-FFF2-40B4-BE49-F238E27FC236}">
                <a16:creationId xmlns:a16="http://schemas.microsoft.com/office/drawing/2014/main" id="{FE38AC8A-A0FC-4632-BE59-F68861363B3E}"/>
              </a:ext>
            </a:extLst>
          </p:cNvPr>
          <p:cNvSpPr>
            <a:spLocks noGrp="1"/>
          </p:cNvSpPr>
          <p:nvPr/>
        </p:nvSpPr>
        <p:spPr>
          <a:xfrm>
            <a:off x="9858375" y="3000375"/>
            <a:ext cx="220980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Tự hoàn thiện</a:t>
            </a:r>
          </a:p>
        </p:txBody>
      </p:sp>
      <p:sp>
        <p:nvSpPr>
          <p:cNvPr id="15" name="slide-5-body-11">
            <a:extLst>
              <a:ext uri="{FF2B5EF4-FFF2-40B4-BE49-F238E27FC236}">
                <a16:creationId xmlns:a16="http://schemas.microsoft.com/office/drawing/2014/main" id="{7639FDC1-DF81-42FD-9E61-19AC1E07227A}"/>
              </a:ext>
            </a:extLst>
          </p:cNvPr>
          <p:cNvSpPr>
            <a:spLocks noGrp="1"/>
          </p:cNvSpPr>
          <p:nvPr/>
        </p:nvSpPr>
        <p:spPr>
          <a:xfrm>
            <a:off x="3714750" y="4629150"/>
            <a:ext cx="2171700" cy="647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Nhật ký &amp;</a:t>
            </a: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tài liệu máy</a:t>
            </a:r>
          </a:p>
        </p:txBody>
      </p:sp>
      <p:sp>
        <p:nvSpPr>
          <p:cNvPr id="16" name="slide-5-body-12">
            <a:extLst>
              <a:ext uri="{FF2B5EF4-FFF2-40B4-BE49-F238E27FC236}">
                <a16:creationId xmlns:a16="http://schemas.microsoft.com/office/drawing/2014/main" id="{74D612BA-AB9D-4644-85A9-625CEDE8ED3B}"/>
              </a:ext>
            </a:extLst>
          </p:cNvPr>
          <p:cNvSpPr>
            <a:spLocks noGrp="1"/>
          </p:cNvSpPr>
          <p:nvPr/>
        </p:nvSpPr>
        <p:spPr>
          <a:xfrm>
            <a:off x="6734175" y="4676775"/>
            <a:ext cx="230505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AI lập dự thảo</a:t>
            </a:r>
          </a:p>
        </p:txBody>
      </p:sp>
      <p:sp>
        <p:nvSpPr>
          <p:cNvPr id="17" name="slide-5-body-13">
            <a:extLst>
              <a:ext uri="{FF2B5EF4-FFF2-40B4-BE49-F238E27FC236}">
                <a16:creationId xmlns:a16="http://schemas.microsoft.com/office/drawing/2014/main" id="{894D0B7B-86D4-4C8A-9C85-469C40E230B1}"/>
              </a:ext>
            </a:extLst>
          </p:cNvPr>
          <p:cNvSpPr>
            <a:spLocks noGrp="1"/>
          </p:cNvSpPr>
          <p:nvPr/>
        </p:nvSpPr>
        <p:spPr>
          <a:xfrm>
            <a:off x="9877425" y="4629150"/>
            <a:ext cx="2190750" cy="61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Kỹ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sư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kiểm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tra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và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phê</a:t>
            </a:r>
            <a:r>
              <a:rPr lang="en-US" sz="240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duyệt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18" name="slide-5-body-14">
            <a:extLst>
              <a:ext uri="{FF2B5EF4-FFF2-40B4-BE49-F238E27FC236}">
                <a16:creationId xmlns:a16="http://schemas.microsoft.com/office/drawing/2014/main" id="{EEA7535F-AE69-4D38-88B2-F4B254C039F1}"/>
              </a:ext>
            </a:extLst>
          </p:cNvPr>
          <p:cNvSpPr>
            <a:spLocks noGrp="1"/>
          </p:cNvSpPr>
          <p:nvPr/>
        </p:nvSpPr>
        <p:spPr>
          <a:xfrm>
            <a:off x="3619500" y="6457950"/>
            <a:ext cx="1781175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Dữ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liệu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thiết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bị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19" name="slide-5-body-15">
            <a:extLst>
              <a:ext uri="{FF2B5EF4-FFF2-40B4-BE49-F238E27FC236}">
                <a16:creationId xmlns:a16="http://schemas.microsoft.com/office/drawing/2014/main" id="{DEDA27B8-2468-4AA6-9657-CC8B69A81DF9}"/>
              </a:ext>
            </a:extLst>
          </p:cNvPr>
          <p:cNvSpPr>
            <a:spLocks noGrp="1"/>
          </p:cNvSpPr>
          <p:nvPr/>
        </p:nvSpPr>
        <p:spPr>
          <a:xfrm>
            <a:off x="5886450" y="6457950"/>
            <a:ext cx="179070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AI đề xuất</a:t>
            </a: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bảo trì</a:t>
            </a:r>
          </a:p>
        </p:txBody>
      </p:sp>
      <p:sp>
        <p:nvSpPr>
          <p:cNvPr id="20" name="slide-5-body-16">
            <a:extLst>
              <a:ext uri="{FF2B5EF4-FFF2-40B4-BE49-F238E27FC236}">
                <a16:creationId xmlns:a16="http://schemas.microsoft.com/office/drawing/2014/main" id="{F06D6E41-149A-43A6-AFEF-D9FED223F990}"/>
              </a:ext>
            </a:extLst>
          </p:cNvPr>
          <p:cNvSpPr>
            <a:spLocks noGrp="1"/>
          </p:cNvSpPr>
          <p:nvPr/>
        </p:nvSpPr>
        <p:spPr>
          <a:xfrm>
            <a:off x="8162925" y="6457950"/>
            <a:ext cx="177165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Kỹ sư</a:t>
            </a: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phê duyệt</a:t>
            </a:r>
          </a:p>
        </p:txBody>
      </p:sp>
      <p:sp>
        <p:nvSpPr>
          <p:cNvPr id="21" name="slide-5-body-17">
            <a:extLst>
              <a:ext uri="{FF2B5EF4-FFF2-40B4-BE49-F238E27FC236}">
                <a16:creationId xmlns:a16="http://schemas.microsoft.com/office/drawing/2014/main" id="{DF65DB65-289D-430D-8E0C-3DC30B6CF119}"/>
              </a:ext>
            </a:extLst>
          </p:cNvPr>
          <p:cNvSpPr>
            <a:spLocks noGrp="1"/>
          </p:cNvSpPr>
          <p:nvPr/>
        </p:nvSpPr>
        <p:spPr>
          <a:xfrm>
            <a:off x="10420350" y="6457950"/>
            <a:ext cx="1828800" cy="723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AI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ên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lịch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và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theo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dõi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22" name="slide-5-strong-18">
            <a:extLst>
              <a:ext uri="{FF2B5EF4-FFF2-40B4-BE49-F238E27FC236}">
                <a16:creationId xmlns:a16="http://schemas.microsoft.com/office/drawing/2014/main" id="{545E0B36-6EAB-47F4-85A0-E32FCF7A1659}"/>
              </a:ext>
            </a:extLst>
          </p:cNvPr>
          <p:cNvSpPr>
            <a:spLocks noGrp="1"/>
          </p:cNvSpPr>
          <p:nvPr/>
        </p:nvSpPr>
        <p:spPr>
          <a:xfrm>
            <a:off x="12906375" y="2247900"/>
            <a:ext cx="2590800" cy="742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Bắt đầu từ</a:t>
            </a:r>
          </a:p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một việc nhỏ</a:t>
            </a:r>
          </a:p>
        </p:txBody>
      </p:sp>
      <p:sp>
        <p:nvSpPr>
          <p:cNvPr id="23" name="slide-5-strong-19">
            <a:extLst>
              <a:ext uri="{FF2B5EF4-FFF2-40B4-BE49-F238E27FC236}">
                <a16:creationId xmlns:a16="http://schemas.microsoft.com/office/drawing/2014/main" id="{8ED63F5E-7FEF-4C9D-B010-4C96560D3F20}"/>
              </a:ext>
            </a:extLst>
          </p:cNvPr>
          <p:cNvSpPr>
            <a:spLocks noGrp="1"/>
          </p:cNvSpPr>
          <p:nvPr/>
        </p:nvSpPr>
        <p:spPr>
          <a:xfrm>
            <a:off x="12906375" y="5572125"/>
            <a:ext cx="2590800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Phản biện AI</a:t>
            </a:r>
          </a:p>
        </p:txBody>
      </p:sp>
      <p:sp>
        <p:nvSpPr>
          <p:cNvPr id="24" name="phanbien-product-link">
            <a:extLst>
              <a:ext uri="{FF2B5EF4-FFF2-40B4-BE49-F238E27FC236}">
                <a16:creationId xmlns:a16="http://schemas.microsoft.com/office/drawing/2014/main" id="{765535D5-932B-4F43-AA26-E449281F7FA5}"/>
              </a:ext>
            </a:extLst>
          </p:cNvPr>
          <p:cNvSpPr>
            <a:spLocks noGrp="1"/>
          </p:cNvSpPr>
          <p:nvPr/>
        </p:nvSpPr>
        <p:spPr>
          <a:xfrm>
            <a:off x="12801600" y="6048375"/>
            <a:ext cx="278130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phanbien.ai4u.now</a:t>
            </a:r>
          </a:p>
        </p:txBody>
      </p:sp>
      <p:sp>
        <p:nvSpPr>
          <p:cNvPr id="25" name="slide-5-strong-21">
            <a:extLst>
              <a:ext uri="{FF2B5EF4-FFF2-40B4-BE49-F238E27FC236}">
                <a16:creationId xmlns:a16="http://schemas.microsoft.com/office/drawing/2014/main" id="{B00F1DED-0EF7-4628-8E64-2469DF676C7B}"/>
              </a:ext>
            </a:extLst>
          </p:cNvPr>
          <p:cNvSpPr>
            <a:spLocks noGrp="1"/>
          </p:cNvSpPr>
          <p:nvPr/>
        </p:nvSpPr>
        <p:spPr>
          <a:xfrm>
            <a:off x="704850" y="7781925"/>
            <a:ext cx="14335125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AI-first: làm việc với AI · AI-native: vận hành cùng AI</a:t>
            </a:r>
          </a:p>
        </p:txBody>
      </p:sp>
      <p:sp>
        <p:nvSpPr>
          <p:cNvPr id="26" name="page-5">
            <a:extLst>
              <a:ext uri="{FF2B5EF4-FFF2-40B4-BE49-F238E27FC236}">
                <a16:creationId xmlns:a16="http://schemas.microsoft.com/office/drawing/2014/main" id="{030677AA-9DBF-43C8-AAF8-4D18159724F3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73855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sp>
        <p:nvSpPr>
          <p:cNvPr id="3" name="slide-6-heading-0">
            <a:extLst>
              <a:ext uri="{FF2B5EF4-FFF2-40B4-BE49-F238E27FC236}">
                <a16:creationId xmlns:a16="http://schemas.microsoft.com/office/drawing/2014/main" id="{4E5AE9A7-F387-4FFA-A54F-2C3BB5BE11AC}"/>
              </a:ext>
            </a:extLst>
          </p:cNvPr>
          <p:cNvSpPr>
            <a:spLocks noGrp="1"/>
          </p:cNvSpPr>
          <p:nvPr/>
        </p:nvSpPr>
        <p:spPr>
          <a:xfrm>
            <a:off x="704850" y="323850"/>
            <a:ext cx="12906375" cy="1000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Giá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trị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nằm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ở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khả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năng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tích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lũy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và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nhân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rộng</a:t>
            </a:r>
            <a:endParaRPr sz="4800" b="1" dirty="0">
              <a:solidFill>
                <a:srgbClr val="071A33"/>
              </a:solidFill>
              <a:latin typeface="Cormorant Garamond"/>
              <a:ea typeface="Cormorant Garamond"/>
              <a:cs typeface="Cormorant Garamond"/>
            </a:endParaRPr>
          </a:p>
        </p:txBody>
      </p:sp>
      <p:sp>
        <p:nvSpPr>
          <p:cNvPr id="4" name="slide-6-caption-1">
            <a:extLst>
              <a:ext uri="{FF2B5EF4-FFF2-40B4-BE49-F238E27FC236}">
                <a16:creationId xmlns:a16="http://schemas.microsoft.com/office/drawing/2014/main" id="{965CC936-A955-45EC-960C-C09FA52A66B4}"/>
              </a:ext>
            </a:extLst>
          </p:cNvPr>
          <p:cNvSpPr>
            <a:spLocks noGrp="1"/>
          </p:cNvSpPr>
          <p:nvPr/>
        </p:nvSpPr>
        <p:spPr>
          <a:xfrm>
            <a:off x="1276350" y="1323975"/>
            <a:ext cx="7000875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1 → 2 → 4 → 8 → … → 128 → 256 → … → 2⁶³</a:t>
            </a:r>
          </a:p>
        </p:txBody>
      </p:sp>
      <p:sp>
        <p:nvSpPr>
          <p:cNvPr id="5" name="slide-6-body-2">
            <a:extLst>
              <a:ext uri="{FF2B5EF4-FFF2-40B4-BE49-F238E27FC236}">
                <a16:creationId xmlns:a16="http://schemas.microsoft.com/office/drawing/2014/main" id="{8B3CAA4F-EE33-446A-94AB-C341FB27EDD6}"/>
              </a:ext>
            </a:extLst>
          </p:cNvPr>
          <p:cNvSpPr>
            <a:spLocks noGrp="1"/>
          </p:cNvSpPr>
          <p:nvPr/>
        </p:nvSpPr>
        <p:spPr>
          <a:xfrm>
            <a:off x="1276350" y="1647825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1</a:t>
            </a:r>
          </a:p>
        </p:txBody>
      </p:sp>
      <p:sp>
        <p:nvSpPr>
          <p:cNvPr id="6" name="slide-6-body-3">
            <a:extLst>
              <a:ext uri="{FF2B5EF4-FFF2-40B4-BE49-F238E27FC236}">
                <a16:creationId xmlns:a16="http://schemas.microsoft.com/office/drawing/2014/main" id="{0FCC8D5D-D2DE-4014-9BB6-AEF4A5E5E8AC}"/>
              </a:ext>
            </a:extLst>
          </p:cNvPr>
          <p:cNvSpPr>
            <a:spLocks noGrp="1"/>
          </p:cNvSpPr>
          <p:nvPr/>
        </p:nvSpPr>
        <p:spPr>
          <a:xfrm>
            <a:off x="2139315" y="1647825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2</a:t>
            </a:r>
          </a:p>
        </p:txBody>
      </p:sp>
      <p:sp>
        <p:nvSpPr>
          <p:cNvPr id="7" name="slide-6-body-4">
            <a:extLst>
              <a:ext uri="{FF2B5EF4-FFF2-40B4-BE49-F238E27FC236}">
                <a16:creationId xmlns:a16="http://schemas.microsoft.com/office/drawing/2014/main" id="{32D88AD3-6178-4E80-81FE-FA1A9707B058}"/>
              </a:ext>
            </a:extLst>
          </p:cNvPr>
          <p:cNvSpPr>
            <a:spLocks noGrp="1"/>
          </p:cNvSpPr>
          <p:nvPr/>
        </p:nvSpPr>
        <p:spPr>
          <a:xfrm>
            <a:off x="3002280" y="1647825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4</a:t>
            </a:r>
          </a:p>
        </p:txBody>
      </p:sp>
      <p:sp>
        <p:nvSpPr>
          <p:cNvPr id="8" name="slide-6-body-5">
            <a:extLst>
              <a:ext uri="{FF2B5EF4-FFF2-40B4-BE49-F238E27FC236}">
                <a16:creationId xmlns:a16="http://schemas.microsoft.com/office/drawing/2014/main" id="{7F1CB6CD-C91D-4B88-A2D6-7919095C0A17}"/>
              </a:ext>
            </a:extLst>
          </p:cNvPr>
          <p:cNvSpPr>
            <a:spLocks noGrp="1"/>
          </p:cNvSpPr>
          <p:nvPr/>
        </p:nvSpPr>
        <p:spPr>
          <a:xfrm>
            <a:off x="3865245" y="1647825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8</a:t>
            </a:r>
          </a:p>
        </p:txBody>
      </p:sp>
      <p:sp>
        <p:nvSpPr>
          <p:cNvPr id="9" name="slide-6-body-6">
            <a:extLst>
              <a:ext uri="{FF2B5EF4-FFF2-40B4-BE49-F238E27FC236}">
                <a16:creationId xmlns:a16="http://schemas.microsoft.com/office/drawing/2014/main" id="{5D6B13E6-B362-494D-9DB4-A70A83088E26}"/>
              </a:ext>
            </a:extLst>
          </p:cNvPr>
          <p:cNvSpPr>
            <a:spLocks noGrp="1"/>
          </p:cNvSpPr>
          <p:nvPr/>
        </p:nvSpPr>
        <p:spPr>
          <a:xfrm>
            <a:off x="4728210" y="1647825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16</a:t>
            </a:r>
          </a:p>
        </p:txBody>
      </p:sp>
      <p:sp>
        <p:nvSpPr>
          <p:cNvPr id="10" name="slide-6-body-7">
            <a:extLst>
              <a:ext uri="{FF2B5EF4-FFF2-40B4-BE49-F238E27FC236}">
                <a16:creationId xmlns:a16="http://schemas.microsoft.com/office/drawing/2014/main" id="{6115403D-6A11-47A7-B7F7-B7ADC6E173CC}"/>
              </a:ext>
            </a:extLst>
          </p:cNvPr>
          <p:cNvSpPr>
            <a:spLocks noGrp="1"/>
          </p:cNvSpPr>
          <p:nvPr/>
        </p:nvSpPr>
        <p:spPr>
          <a:xfrm>
            <a:off x="5591175" y="1647825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32</a:t>
            </a:r>
          </a:p>
        </p:txBody>
      </p:sp>
      <p:sp>
        <p:nvSpPr>
          <p:cNvPr id="11" name="slide-6-body-8">
            <a:extLst>
              <a:ext uri="{FF2B5EF4-FFF2-40B4-BE49-F238E27FC236}">
                <a16:creationId xmlns:a16="http://schemas.microsoft.com/office/drawing/2014/main" id="{31CED137-CE49-4141-AB90-5DCB7F4F4ADF}"/>
              </a:ext>
            </a:extLst>
          </p:cNvPr>
          <p:cNvSpPr>
            <a:spLocks noGrp="1"/>
          </p:cNvSpPr>
          <p:nvPr/>
        </p:nvSpPr>
        <p:spPr>
          <a:xfrm>
            <a:off x="6454140" y="1647825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64</a:t>
            </a:r>
          </a:p>
        </p:txBody>
      </p:sp>
      <p:sp>
        <p:nvSpPr>
          <p:cNvPr id="12" name="slide-6-body-9">
            <a:extLst>
              <a:ext uri="{FF2B5EF4-FFF2-40B4-BE49-F238E27FC236}">
                <a16:creationId xmlns:a16="http://schemas.microsoft.com/office/drawing/2014/main" id="{5CEC7234-FFE3-40C1-AE04-528E08831E7E}"/>
              </a:ext>
            </a:extLst>
          </p:cNvPr>
          <p:cNvSpPr>
            <a:spLocks noGrp="1"/>
          </p:cNvSpPr>
          <p:nvPr/>
        </p:nvSpPr>
        <p:spPr>
          <a:xfrm>
            <a:off x="7317105" y="1647825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128</a:t>
            </a:r>
          </a:p>
        </p:txBody>
      </p:sp>
      <p:sp>
        <p:nvSpPr>
          <p:cNvPr id="13" name="slide-6-body-10">
            <a:extLst>
              <a:ext uri="{FF2B5EF4-FFF2-40B4-BE49-F238E27FC236}">
                <a16:creationId xmlns:a16="http://schemas.microsoft.com/office/drawing/2014/main" id="{BDC76272-94FA-4EF8-9860-78B72BD4CDD2}"/>
              </a:ext>
            </a:extLst>
          </p:cNvPr>
          <p:cNvSpPr>
            <a:spLocks noGrp="1"/>
          </p:cNvSpPr>
          <p:nvPr/>
        </p:nvSpPr>
        <p:spPr>
          <a:xfrm>
            <a:off x="1276350" y="2362200"/>
            <a:ext cx="862965" cy="342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256</a:t>
            </a:r>
          </a:p>
        </p:txBody>
      </p:sp>
      <p:sp>
        <p:nvSpPr>
          <p:cNvPr id="14" name="slide-6-strong-11">
            <a:extLst>
              <a:ext uri="{FF2B5EF4-FFF2-40B4-BE49-F238E27FC236}">
                <a16:creationId xmlns:a16="http://schemas.microsoft.com/office/drawing/2014/main" id="{4EC1E11C-7B6B-4A14-BABB-D2ED82B0470A}"/>
              </a:ext>
            </a:extLst>
          </p:cNvPr>
          <p:cNvSpPr>
            <a:spLocks noGrp="1"/>
          </p:cNvSpPr>
          <p:nvPr/>
        </p:nvSpPr>
        <p:spPr>
          <a:xfrm>
            <a:off x="11201400" y="2676525"/>
            <a:ext cx="14668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Thu </a:t>
            </a:r>
            <a:r>
              <a:rPr sz="20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giữ</a:t>
            </a:r>
            <a:endParaRPr sz="2000" b="1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15" name="slide-6-strong-12">
            <a:extLst>
              <a:ext uri="{FF2B5EF4-FFF2-40B4-BE49-F238E27FC236}">
                <a16:creationId xmlns:a16="http://schemas.microsoft.com/office/drawing/2014/main" id="{1F78CDEB-6E41-4EA6-B97B-4ED6EFD46C38}"/>
              </a:ext>
            </a:extLst>
          </p:cNvPr>
          <p:cNvSpPr>
            <a:spLocks noGrp="1"/>
          </p:cNvSpPr>
          <p:nvPr/>
        </p:nvSpPr>
        <p:spPr>
          <a:xfrm>
            <a:off x="9144000" y="5372100"/>
            <a:ext cx="17621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Nhân</a:t>
            </a:r>
            <a:r>
              <a:rPr sz="20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0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rộng</a:t>
            </a:r>
            <a:endParaRPr sz="2000" b="1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16" name="slide-6-strong-13">
            <a:extLst>
              <a:ext uri="{FF2B5EF4-FFF2-40B4-BE49-F238E27FC236}">
                <a16:creationId xmlns:a16="http://schemas.microsoft.com/office/drawing/2014/main" id="{E5A03E14-2419-43FB-834E-EFE2D23BB427}"/>
              </a:ext>
            </a:extLst>
          </p:cNvPr>
          <p:cNvSpPr>
            <a:spLocks noGrp="1"/>
          </p:cNvSpPr>
          <p:nvPr/>
        </p:nvSpPr>
        <p:spPr>
          <a:xfrm>
            <a:off x="13068299" y="5372100"/>
            <a:ext cx="17621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Kiểm</a:t>
            </a:r>
            <a:r>
              <a:rPr sz="20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0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chứng</a:t>
            </a:r>
            <a:endParaRPr sz="2000" b="1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17" name="slide-6-strong-14">
            <a:extLst>
              <a:ext uri="{FF2B5EF4-FFF2-40B4-BE49-F238E27FC236}">
                <a16:creationId xmlns:a16="http://schemas.microsoft.com/office/drawing/2014/main" id="{B7423F05-DCC1-4EE4-9758-6AC15986D2A7}"/>
              </a:ext>
            </a:extLst>
          </p:cNvPr>
          <p:cNvSpPr>
            <a:spLocks noGrp="1"/>
          </p:cNvSpPr>
          <p:nvPr/>
        </p:nvSpPr>
        <p:spPr>
          <a:xfrm>
            <a:off x="11115675" y="4552950"/>
            <a:ext cx="1714500" cy="7524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Bánh đà</a:t>
            </a:r>
          </a:p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tri thức</a:t>
            </a:r>
          </a:p>
        </p:txBody>
      </p:sp>
      <p:sp>
        <p:nvSpPr>
          <p:cNvPr id="18" name="slide-6-body-15">
            <a:extLst>
              <a:ext uri="{FF2B5EF4-FFF2-40B4-BE49-F238E27FC236}">
                <a16:creationId xmlns:a16="http://schemas.microsoft.com/office/drawing/2014/main" id="{F7382F0A-971C-4892-9A70-EBC3D4E7059C}"/>
              </a:ext>
            </a:extLst>
          </p:cNvPr>
          <p:cNvSpPr>
            <a:spLocks noGrp="1"/>
          </p:cNvSpPr>
          <p:nvPr/>
        </p:nvSpPr>
        <p:spPr>
          <a:xfrm>
            <a:off x="9305925" y="6477000"/>
            <a:ext cx="561975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Tái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sử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dụng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·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Kết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hợp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·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Cải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tiến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19" name="slide-6-caption-16">
            <a:extLst>
              <a:ext uri="{FF2B5EF4-FFF2-40B4-BE49-F238E27FC236}">
                <a16:creationId xmlns:a16="http://schemas.microsoft.com/office/drawing/2014/main" id="{6B5166A1-B266-4569-9D3A-22C1D07F2432}"/>
              </a:ext>
            </a:extLst>
          </p:cNvPr>
          <p:cNvSpPr>
            <a:spLocks noGrp="1"/>
          </p:cNvSpPr>
          <p:nvPr/>
        </p:nvSpPr>
        <p:spPr>
          <a:xfrm>
            <a:off x="8286750" y="7096125"/>
            <a:ext cx="2143125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8A6D1F"/>
                </a:solidFill>
                <a:latin typeface="Karla"/>
                <a:ea typeface="Karla"/>
                <a:cs typeface="Karla"/>
              </a:rPr>
              <a:t>Ô 64: 2⁶³ hạt</a:t>
            </a:r>
          </a:p>
        </p:txBody>
      </p:sp>
      <p:sp>
        <p:nvSpPr>
          <p:cNvPr id="20" name="slide-6-strong-17">
            <a:extLst>
              <a:ext uri="{FF2B5EF4-FFF2-40B4-BE49-F238E27FC236}">
                <a16:creationId xmlns:a16="http://schemas.microsoft.com/office/drawing/2014/main" id="{9C5B70A4-4A32-485F-9633-F944F26AE2EF}"/>
              </a:ext>
            </a:extLst>
          </p:cNvPr>
          <p:cNvSpPr>
            <a:spLocks noGrp="1"/>
          </p:cNvSpPr>
          <p:nvPr/>
        </p:nvSpPr>
        <p:spPr>
          <a:xfrm>
            <a:off x="1285875" y="7324725"/>
            <a:ext cx="7000875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Tổng 64 ô ≈ 461 tỷ tấn thóc</a:t>
            </a:r>
          </a:p>
        </p:txBody>
      </p:sp>
      <p:sp>
        <p:nvSpPr>
          <p:cNvPr id="21" name="slide-6-strong-18">
            <a:extLst>
              <a:ext uri="{FF2B5EF4-FFF2-40B4-BE49-F238E27FC236}">
                <a16:creationId xmlns:a16="http://schemas.microsoft.com/office/drawing/2014/main" id="{58D31283-1D28-464D-9FD2-04B4F2658502}"/>
              </a:ext>
            </a:extLst>
          </p:cNvPr>
          <p:cNvSpPr>
            <a:spLocks noGrp="1"/>
          </p:cNvSpPr>
          <p:nvPr/>
        </p:nvSpPr>
        <p:spPr>
          <a:xfrm>
            <a:off x="704850" y="7924800"/>
            <a:ext cx="14335125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Thu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giữ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và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nhân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rộng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tri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thức</a:t>
            </a:r>
            <a:endParaRPr sz="2400" b="1" dirty="0">
              <a:solidFill>
                <a:srgbClr val="8A6D1F"/>
              </a:solidFill>
              <a:latin typeface="Karla"/>
              <a:ea typeface="Karla"/>
              <a:cs typeface="Karla"/>
            </a:endParaRPr>
          </a:p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Biến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kinh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nghiệm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cá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nhân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thành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năng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lực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doanh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nghiệp</a:t>
            </a:r>
            <a:endParaRPr sz="2400" b="1" dirty="0">
              <a:solidFill>
                <a:srgbClr val="8A6D1F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23" name="page-6">
            <a:extLst>
              <a:ext uri="{FF2B5EF4-FFF2-40B4-BE49-F238E27FC236}">
                <a16:creationId xmlns:a16="http://schemas.microsoft.com/office/drawing/2014/main" id="{18C9FB15-B797-4170-B565-51D32743865A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92897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sp>
        <p:nvSpPr>
          <p:cNvPr id="3" name="slide-7-heading-0">
            <a:extLst>
              <a:ext uri="{FF2B5EF4-FFF2-40B4-BE49-F238E27FC236}">
                <a16:creationId xmlns:a16="http://schemas.microsoft.com/office/drawing/2014/main" id="{692C9E4B-9608-4703-BDDC-1A643C0C6BEB}"/>
              </a:ext>
            </a:extLst>
          </p:cNvPr>
          <p:cNvSpPr>
            <a:spLocks noGrp="1"/>
          </p:cNvSpPr>
          <p:nvPr/>
        </p:nvSpPr>
        <p:spPr>
          <a:xfrm>
            <a:off x="704850" y="323850"/>
            <a:ext cx="12906375" cy="1381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Mỗi người một bàn làm việc AI</a:t>
            </a:r>
          </a:p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Doanh nghiệp một hệ thống chung</a:t>
            </a:r>
          </a:p>
        </p:txBody>
      </p:sp>
      <p:sp>
        <p:nvSpPr>
          <p:cNvPr id="4" name="slide-7-strong-1">
            <a:extLst>
              <a:ext uri="{FF2B5EF4-FFF2-40B4-BE49-F238E27FC236}">
                <a16:creationId xmlns:a16="http://schemas.microsoft.com/office/drawing/2014/main" id="{8A062879-9745-4371-8E7E-1AB75BEDC7C9}"/>
              </a:ext>
            </a:extLst>
          </p:cNvPr>
          <p:cNvSpPr>
            <a:spLocks noGrp="1"/>
          </p:cNvSpPr>
          <p:nvPr/>
        </p:nvSpPr>
        <p:spPr>
          <a:xfrm>
            <a:off x="695325" y="2190750"/>
            <a:ext cx="127635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Kỹ thuật</a:t>
            </a:r>
          </a:p>
        </p:txBody>
      </p:sp>
      <p:sp>
        <p:nvSpPr>
          <p:cNvPr id="5" name="slide-7-strong-2">
            <a:extLst>
              <a:ext uri="{FF2B5EF4-FFF2-40B4-BE49-F238E27FC236}">
                <a16:creationId xmlns:a16="http://schemas.microsoft.com/office/drawing/2014/main" id="{EEC84DBF-5380-4D72-B1F9-D3D51EC954B5}"/>
              </a:ext>
            </a:extLst>
          </p:cNvPr>
          <p:cNvSpPr>
            <a:spLocks noGrp="1"/>
          </p:cNvSpPr>
          <p:nvPr/>
        </p:nvSpPr>
        <p:spPr>
          <a:xfrm>
            <a:off x="676275" y="4314825"/>
            <a:ext cx="127635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Kế hoạch</a:t>
            </a:r>
          </a:p>
        </p:txBody>
      </p:sp>
      <p:sp>
        <p:nvSpPr>
          <p:cNvPr id="6" name="slide-7-strong-3">
            <a:extLst>
              <a:ext uri="{FF2B5EF4-FFF2-40B4-BE49-F238E27FC236}">
                <a16:creationId xmlns:a16="http://schemas.microsoft.com/office/drawing/2014/main" id="{3085F781-0884-46B0-B46C-6A0A0E763145}"/>
              </a:ext>
            </a:extLst>
          </p:cNvPr>
          <p:cNvSpPr>
            <a:spLocks noGrp="1"/>
          </p:cNvSpPr>
          <p:nvPr/>
        </p:nvSpPr>
        <p:spPr>
          <a:xfrm>
            <a:off x="14239875" y="2257425"/>
            <a:ext cx="1095375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Vật tư</a:t>
            </a:r>
          </a:p>
        </p:txBody>
      </p:sp>
      <p:sp>
        <p:nvSpPr>
          <p:cNvPr id="7" name="slide-7-strong-4">
            <a:extLst>
              <a:ext uri="{FF2B5EF4-FFF2-40B4-BE49-F238E27FC236}">
                <a16:creationId xmlns:a16="http://schemas.microsoft.com/office/drawing/2014/main" id="{E16FC235-0BCF-4632-A0E0-0E9DC43A0FF0}"/>
              </a:ext>
            </a:extLst>
          </p:cNvPr>
          <p:cNvSpPr>
            <a:spLocks noGrp="1"/>
          </p:cNvSpPr>
          <p:nvPr/>
        </p:nvSpPr>
        <p:spPr>
          <a:xfrm>
            <a:off x="14154150" y="4305300"/>
            <a:ext cx="118110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Quản lý</a:t>
            </a:r>
          </a:p>
        </p:txBody>
      </p:sp>
      <p:sp>
        <p:nvSpPr>
          <p:cNvPr id="8" name="slide-7-body-5">
            <a:extLst>
              <a:ext uri="{FF2B5EF4-FFF2-40B4-BE49-F238E27FC236}">
                <a16:creationId xmlns:a16="http://schemas.microsoft.com/office/drawing/2014/main" id="{AF087189-3886-49AD-BCD3-E14F82ABF1F4}"/>
              </a:ext>
            </a:extLst>
          </p:cNvPr>
          <p:cNvSpPr>
            <a:spLocks noGrp="1"/>
          </p:cNvSpPr>
          <p:nvPr/>
        </p:nvSpPr>
        <p:spPr>
          <a:xfrm>
            <a:off x="3514725" y="2019300"/>
            <a:ext cx="363855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8A6D1F"/>
                </a:solidFill>
                <a:latin typeface="Karla"/>
                <a:ea typeface="Karla"/>
                <a:cs typeface="Karla"/>
              </a:rPr>
              <a:t>Kinh nghiệm &amp; phản hồi</a:t>
            </a:r>
          </a:p>
        </p:txBody>
      </p:sp>
      <p:sp>
        <p:nvSpPr>
          <p:cNvPr id="9" name="slide-7-body-6">
            <a:extLst>
              <a:ext uri="{FF2B5EF4-FFF2-40B4-BE49-F238E27FC236}">
                <a16:creationId xmlns:a16="http://schemas.microsoft.com/office/drawing/2014/main" id="{C6ABF969-26FD-4499-AB7B-588420C1F37A}"/>
              </a:ext>
            </a:extLst>
          </p:cNvPr>
          <p:cNvSpPr>
            <a:spLocks noGrp="1"/>
          </p:cNvSpPr>
          <p:nvPr/>
        </p:nvSpPr>
        <p:spPr>
          <a:xfrm>
            <a:off x="10096500" y="2028825"/>
            <a:ext cx="350520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8A6D1F"/>
                </a:solidFill>
                <a:latin typeface="Karla"/>
                <a:ea typeface="Karla"/>
                <a:cs typeface="Karla"/>
              </a:rPr>
              <a:t>Tri thức đã kiểm chứng</a:t>
            </a:r>
          </a:p>
        </p:txBody>
      </p:sp>
      <p:sp>
        <p:nvSpPr>
          <p:cNvPr id="10" name="slide-7-strong-7">
            <a:extLst>
              <a:ext uri="{FF2B5EF4-FFF2-40B4-BE49-F238E27FC236}">
                <a16:creationId xmlns:a16="http://schemas.microsoft.com/office/drawing/2014/main" id="{7B9FFC5F-6A1C-4F7D-AC65-CF76C9EC3B84}"/>
              </a:ext>
            </a:extLst>
          </p:cNvPr>
          <p:cNvSpPr>
            <a:spLocks noGrp="1"/>
          </p:cNvSpPr>
          <p:nvPr/>
        </p:nvSpPr>
        <p:spPr>
          <a:xfrm>
            <a:off x="5610225" y="3867150"/>
            <a:ext cx="4657725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HỆ THỐNG CHUNG</a:t>
            </a:r>
          </a:p>
        </p:txBody>
      </p:sp>
      <p:sp>
        <p:nvSpPr>
          <p:cNvPr id="11" name="slide-7-body-8">
            <a:extLst>
              <a:ext uri="{FF2B5EF4-FFF2-40B4-BE49-F238E27FC236}">
                <a16:creationId xmlns:a16="http://schemas.microsoft.com/office/drawing/2014/main" id="{9AC270F0-204A-450E-9715-3BBEB9AD73DE}"/>
              </a:ext>
            </a:extLst>
          </p:cNvPr>
          <p:cNvSpPr>
            <a:spLocks noGrp="1"/>
          </p:cNvSpPr>
          <p:nvPr/>
        </p:nvSpPr>
        <p:spPr>
          <a:xfrm>
            <a:off x="5153025" y="4629150"/>
            <a:ext cx="13335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Tiến </a:t>
            </a:r>
            <a:r>
              <a:rPr sz="20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độ</a:t>
            </a:r>
            <a:endParaRPr sz="20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công</a:t>
            </a:r>
            <a:r>
              <a:rPr sz="20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0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việc</a:t>
            </a:r>
            <a:endParaRPr sz="20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12" name="slide-7-body-9">
            <a:extLst>
              <a:ext uri="{FF2B5EF4-FFF2-40B4-BE49-F238E27FC236}">
                <a16:creationId xmlns:a16="http://schemas.microsoft.com/office/drawing/2014/main" id="{7B107845-871A-48A9-8E87-6D7EE48D0007}"/>
              </a:ext>
            </a:extLst>
          </p:cNvPr>
          <p:cNvSpPr>
            <a:spLocks noGrp="1"/>
          </p:cNvSpPr>
          <p:nvPr/>
        </p:nvSpPr>
        <p:spPr>
          <a:xfrm>
            <a:off x="6543675" y="4657725"/>
            <a:ext cx="1266825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Quyền</a:t>
            </a: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dữ liệu</a:t>
            </a:r>
          </a:p>
        </p:txBody>
      </p:sp>
      <p:sp>
        <p:nvSpPr>
          <p:cNvPr id="13" name="slide-7-body-10">
            <a:extLst>
              <a:ext uri="{FF2B5EF4-FFF2-40B4-BE49-F238E27FC236}">
                <a16:creationId xmlns:a16="http://schemas.microsoft.com/office/drawing/2014/main" id="{796F0E94-A09B-42CE-B567-9BD9BD3D33C7}"/>
              </a:ext>
            </a:extLst>
          </p:cNvPr>
          <p:cNvSpPr>
            <a:spLocks noGrp="1"/>
          </p:cNvSpPr>
          <p:nvPr/>
        </p:nvSpPr>
        <p:spPr>
          <a:xfrm>
            <a:off x="7943850" y="4657725"/>
            <a:ext cx="1524000" cy="666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Chất lượng</a:t>
            </a:r>
          </a:p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&amp; chi phí</a:t>
            </a:r>
          </a:p>
        </p:txBody>
      </p:sp>
      <p:sp>
        <p:nvSpPr>
          <p:cNvPr id="14" name="slide-7-body-11">
            <a:extLst>
              <a:ext uri="{FF2B5EF4-FFF2-40B4-BE49-F238E27FC236}">
                <a16:creationId xmlns:a16="http://schemas.microsoft.com/office/drawing/2014/main" id="{58F3AD30-05B3-40B7-B455-6F75F7B6A454}"/>
              </a:ext>
            </a:extLst>
          </p:cNvPr>
          <p:cNvSpPr>
            <a:spLocks noGrp="1"/>
          </p:cNvSpPr>
          <p:nvPr/>
        </p:nvSpPr>
        <p:spPr>
          <a:xfrm>
            <a:off x="9515475" y="4686300"/>
            <a:ext cx="1362075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0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Phê duyệt</a:t>
            </a:r>
          </a:p>
        </p:txBody>
      </p:sp>
      <p:sp>
        <p:nvSpPr>
          <p:cNvPr id="15" name="slide-7-caption-12">
            <a:extLst>
              <a:ext uri="{FF2B5EF4-FFF2-40B4-BE49-F238E27FC236}">
                <a16:creationId xmlns:a16="http://schemas.microsoft.com/office/drawing/2014/main" id="{37FA202F-C5F9-4721-B4A9-839FE185B5B9}"/>
              </a:ext>
            </a:extLst>
          </p:cNvPr>
          <p:cNvSpPr>
            <a:spLocks noGrp="1"/>
          </p:cNvSpPr>
          <p:nvPr/>
        </p:nvSpPr>
        <p:spPr>
          <a:xfrm>
            <a:off x="5362575" y="6562725"/>
            <a:ext cx="1047750" cy="2952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Excel</a:t>
            </a:r>
          </a:p>
        </p:txBody>
      </p:sp>
      <p:sp>
        <p:nvSpPr>
          <p:cNvPr id="16" name="slide-7-caption-13">
            <a:extLst>
              <a:ext uri="{FF2B5EF4-FFF2-40B4-BE49-F238E27FC236}">
                <a16:creationId xmlns:a16="http://schemas.microsoft.com/office/drawing/2014/main" id="{647BFF5C-0905-498D-A231-3FB550C5110D}"/>
              </a:ext>
            </a:extLst>
          </p:cNvPr>
          <p:cNvSpPr>
            <a:spLocks noGrp="1"/>
          </p:cNvSpPr>
          <p:nvPr/>
        </p:nvSpPr>
        <p:spPr>
          <a:xfrm>
            <a:off x="7372350" y="6562725"/>
            <a:ext cx="1057275" cy="2952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Hồ sơ</a:t>
            </a:r>
          </a:p>
        </p:txBody>
      </p:sp>
      <p:sp>
        <p:nvSpPr>
          <p:cNvPr id="17" name="slide-7-caption-14">
            <a:extLst>
              <a:ext uri="{FF2B5EF4-FFF2-40B4-BE49-F238E27FC236}">
                <a16:creationId xmlns:a16="http://schemas.microsoft.com/office/drawing/2014/main" id="{C8AA2D64-4332-43D4-B9EA-855C5C0FDF42}"/>
              </a:ext>
            </a:extLst>
          </p:cNvPr>
          <p:cNvSpPr>
            <a:spLocks noGrp="1"/>
          </p:cNvSpPr>
          <p:nvPr/>
        </p:nvSpPr>
        <p:spPr>
          <a:xfrm>
            <a:off x="9020175" y="6572250"/>
            <a:ext cx="1905000" cy="2952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10000"/>
              </a:lnSpc>
              <a:buNone/>
              <a:defRPr sz="15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Hệ thống sản xuất</a:t>
            </a:r>
          </a:p>
        </p:txBody>
      </p:sp>
      <p:sp>
        <p:nvSpPr>
          <p:cNvPr id="18" name="slide-7-strong-15">
            <a:extLst>
              <a:ext uri="{FF2B5EF4-FFF2-40B4-BE49-F238E27FC236}">
                <a16:creationId xmlns:a16="http://schemas.microsoft.com/office/drawing/2014/main" id="{2CB4DD78-DED2-4661-8BF9-39CC21C9761D}"/>
              </a:ext>
            </a:extLst>
          </p:cNvPr>
          <p:cNvSpPr>
            <a:spLocks noGrp="1"/>
          </p:cNvSpPr>
          <p:nvPr/>
        </p:nvSpPr>
        <p:spPr>
          <a:xfrm>
            <a:off x="5210175" y="6858000"/>
            <a:ext cx="57150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DỮ LIỆU HIỆN CÓ</a:t>
            </a:r>
          </a:p>
        </p:txBody>
      </p:sp>
      <p:sp>
        <p:nvSpPr>
          <p:cNvPr id="19" name="slide-7-strong-16">
            <a:extLst>
              <a:ext uri="{FF2B5EF4-FFF2-40B4-BE49-F238E27FC236}">
                <a16:creationId xmlns:a16="http://schemas.microsoft.com/office/drawing/2014/main" id="{F8DCC827-39F9-42AA-A245-9D9CA987DE85}"/>
              </a:ext>
            </a:extLst>
          </p:cNvPr>
          <p:cNvSpPr>
            <a:spLocks noGrp="1"/>
          </p:cNvSpPr>
          <p:nvPr/>
        </p:nvSpPr>
        <p:spPr>
          <a:xfrm>
            <a:off x="704850" y="7781925"/>
            <a:ext cx="14335125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ừng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người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tự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chủ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làm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việc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· 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Doanh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nghiệp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tập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trung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điều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phối</a:t>
            </a:r>
            <a:endParaRPr sz="2400" b="1" dirty="0">
              <a:solidFill>
                <a:srgbClr val="8A6D1F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21" name="page-7">
            <a:extLst>
              <a:ext uri="{FF2B5EF4-FFF2-40B4-BE49-F238E27FC236}">
                <a16:creationId xmlns:a16="http://schemas.microsoft.com/office/drawing/2014/main" id="{01341468-B01F-4011-BE00-8D2252A83D61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96126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sp>
        <p:nvSpPr>
          <p:cNvPr id="3" name="slide-8-heading-0">
            <a:extLst>
              <a:ext uri="{FF2B5EF4-FFF2-40B4-BE49-F238E27FC236}">
                <a16:creationId xmlns:a16="http://schemas.microsoft.com/office/drawing/2014/main" id="{15AC9FFF-3B8F-4B9D-AA5D-6078495E9743}"/>
              </a:ext>
            </a:extLst>
          </p:cNvPr>
          <p:cNvSpPr>
            <a:spLocks noGrp="1"/>
          </p:cNvSpPr>
          <p:nvPr/>
        </p:nvSpPr>
        <p:spPr>
          <a:xfrm>
            <a:off x="704850" y="171450"/>
            <a:ext cx="12906375" cy="1381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Đứng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trên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vai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người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khổng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lồ</a:t>
            </a:r>
            <a:endParaRPr sz="4800" b="1" dirty="0">
              <a:solidFill>
                <a:srgbClr val="071A33"/>
              </a:solidFill>
              <a:latin typeface="Cormorant Garamond"/>
              <a:ea typeface="Cormorant Garamond"/>
              <a:cs typeface="Cormorant Garamond"/>
            </a:endParaRPr>
          </a:p>
          <a:p>
            <a:pPr algn="l">
              <a:lnSpc>
                <a:spcPct val="98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Đưa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AI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vào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việc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thật</a:t>
            </a:r>
            <a:endParaRPr sz="4800" b="1" dirty="0">
              <a:solidFill>
                <a:srgbClr val="071A33"/>
              </a:solidFill>
              <a:latin typeface="Cormorant Garamond"/>
              <a:ea typeface="Cormorant Garamond"/>
              <a:cs typeface="Cormorant Garamond"/>
            </a:endParaRPr>
          </a:p>
        </p:txBody>
      </p:sp>
      <p:sp>
        <p:nvSpPr>
          <p:cNvPr id="4" name="slide-8-strong-1">
            <a:extLst>
              <a:ext uri="{FF2B5EF4-FFF2-40B4-BE49-F238E27FC236}">
                <a16:creationId xmlns:a16="http://schemas.microsoft.com/office/drawing/2014/main" id="{503C54A3-4B62-4CD1-99C1-A7208AE245C2}"/>
              </a:ext>
            </a:extLst>
          </p:cNvPr>
          <p:cNvSpPr>
            <a:spLocks noGrp="1"/>
          </p:cNvSpPr>
          <p:nvPr/>
        </p:nvSpPr>
        <p:spPr>
          <a:xfrm>
            <a:off x="2286000" y="1609725"/>
            <a:ext cx="476250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HỆ THỐNG THAM CHIẾU</a:t>
            </a:r>
          </a:p>
        </p:txBody>
      </p:sp>
      <p:sp>
        <p:nvSpPr>
          <p:cNvPr id="5" name="slide-8-strong-2">
            <a:extLst>
              <a:ext uri="{FF2B5EF4-FFF2-40B4-BE49-F238E27FC236}">
                <a16:creationId xmlns:a16="http://schemas.microsoft.com/office/drawing/2014/main" id="{EE1735EB-BDC4-4881-BF77-1C92F6636D2B}"/>
              </a:ext>
            </a:extLst>
          </p:cNvPr>
          <p:cNvSpPr>
            <a:spLocks noGrp="1"/>
          </p:cNvSpPr>
          <p:nvPr/>
        </p:nvSpPr>
        <p:spPr>
          <a:xfrm>
            <a:off x="9686925" y="1609725"/>
            <a:ext cx="396240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MÔ HÌNH MỞ</a:t>
            </a:r>
          </a:p>
        </p:txBody>
      </p:sp>
      <p:sp>
        <p:nvSpPr>
          <p:cNvPr id="6" name="slide-8-body-3">
            <a:extLst>
              <a:ext uri="{FF2B5EF4-FFF2-40B4-BE49-F238E27FC236}">
                <a16:creationId xmlns:a16="http://schemas.microsoft.com/office/drawing/2014/main" id="{A46755FE-3B61-46EF-A446-B0C52CB56A5C}"/>
              </a:ext>
            </a:extLst>
          </p:cNvPr>
          <p:cNvSpPr>
            <a:spLocks noGrp="1"/>
          </p:cNvSpPr>
          <p:nvPr/>
        </p:nvSpPr>
        <p:spPr>
          <a:xfrm>
            <a:off x="2286000" y="2047875"/>
            <a:ext cx="2028825" cy="704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Claude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Desktop</a:t>
            </a:r>
          </a:p>
        </p:txBody>
      </p:sp>
      <p:sp>
        <p:nvSpPr>
          <p:cNvPr id="7" name="slide-8-body-4">
            <a:extLst>
              <a:ext uri="{FF2B5EF4-FFF2-40B4-BE49-F238E27FC236}">
                <a16:creationId xmlns:a16="http://schemas.microsoft.com/office/drawing/2014/main" id="{C6DC81AC-4531-40EB-856B-FD84DA16FAA2}"/>
              </a:ext>
            </a:extLst>
          </p:cNvPr>
          <p:cNvSpPr>
            <a:spLocks noGrp="1"/>
          </p:cNvSpPr>
          <p:nvPr/>
        </p:nvSpPr>
        <p:spPr>
          <a:xfrm>
            <a:off x="5638800" y="2047875"/>
            <a:ext cx="2276475" cy="733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Claude for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Microsoft 365</a:t>
            </a:r>
          </a:p>
        </p:txBody>
      </p:sp>
      <p:sp>
        <p:nvSpPr>
          <p:cNvPr id="8" name="slide-8-body-5">
            <a:extLst>
              <a:ext uri="{FF2B5EF4-FFF2-40B4-BE49-F238E27FC236}">
                <a16:creationId xmlns:a16="http://schemas.microsoft.com/office/drawing/2014/main" id="{A9CB7C74-BB75-4089-9B62-27F3B18291D4}"/>
              </a:ext>
            </a:extLst>
          </p:cNvPr>
          <p:cNvSpPr>
            <a:spLocks noGrp="1"/>
          </p:cNvSpPr>
          <p:nvPr/>
        </p:nvSpPr>
        <p:spPr>
          <a:xfrm>
            <a:off x="10391775" y="2133600"/>
            <a:ext cx="110490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/ GLM</a:t>
            </a:r>
          </a:p>
        </p:txBody>
      </p:sp>
      <p:sp>
        <p:nvSpPr>
          <p:cNvPr id="9" name="slide-8-strong-6">
            <a:extLst>
              <a:ext uri="{FF2B5EF4-FFF2-40B4-BE49-F238E27FC236}">
                <a16:creationId xmlns:a16="http://schemas.microsoft.com/office/drawing/2014/main" id="{E7F015F2-2C45-46C4-885D-158090B2B214}"/>
              </a:ext>
            </a:extLst>
          </p:cNvPr>
          <p:cNvSpPr>
            <a:spLocks noGrp="1"/>
          </p:cNvSpPr>
          <p:nvPr/>
        </p:nvSpPr>
        <p:spPr>
          <a:xfrm>
            <a:off x="10296525" y="2657475"/>
            <a:ext cx="4467225" cy="400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CHẠY TRÊN MÁY NỘI BỘ</a:t>
            </a:r>
          </a:p>
        </p:txBody>
      </p:sp>
      <p:sp>
        <p:nvSpPr>
          <p:cNvPr id="10" name="slide-8-strong-7">
            <a:extLst>
              <a:ext uri="{FF2B5EF4-FFF2-40B4-BE49-F238E27FC236}">
                <a16:creationId xmlns:a16="http://schemas.microsoft.com/office/drawing/2014/main" id="{34B9341C-84C3-469E-A7F2-494F43CE654A}"/>
              </a:ext>
            </a:extLst>
          </p:cNvPr>
          <p:cNvSpPr>
            <a:spLocks noGrp="1"/>
          </p:cNvSpPr>
          <p:nvPr/>
        </p:nvSpPr>
        <p:spPr>
          <a:xfrm>
            <a:off x="10467975" y="3038475"/>
            <a:ext cx="1743075" cy="3714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Gemma 4</a:t>
            </a:r>
          </a:p>
        </p:txBody>
      </p:sp>
      <p:sp>
        <p:nvSpPr>
          <p:cNvPr id="11" name="slide-8-strong-8">
            <a:extLst>
              <a:ext uri="{FF2B5EF4-FFF2-40B4-BE49-F238E27FC236}">
                <a16:creationId xmlns:a16="http://schemas.microsoft.com/office/drawing/2014/main" id="{A2248BF8-F808-4686-8EA2-1374B5C49D40}"/>
              </a:ext>
            </a:extLst>
          </p:cNvPr>
          <p:cNvSpPr>
            <a:spLocks noGrp="1"/>
          </p:cNvSpPr>
          <p:nvPr/>
        </p:nvSpPr>
        <p:spPr>
          <a:xfrm>
            <a:off x="12239625" y="3038475"/>
            <a:ext cx="2371725" cy="3714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Ternary Bonsai 2</a:t>
            </a:r>
          </a:p>
        </p:txBody>
      </p:sp>
      <p:sp>
        <p:nvSpPr>
          <p:cNvPr id="12" name="slide-8-strong-9">
            <a:extLst>
              <a:ext uri="{FF2B5EF4-FFF2-40B4-BE49-F238E27FC236}">
                <a16:creationId xmlns:a16="http://schemas.microsoft.com/office/drawing/2014/main" id="{AA896DB1-AF83-4250-91AD-F66B2B219FBF}"/>
              </a:ext>
            </a:extLst>
          </p:cNvPr>
          <p:cNvSpPr>
            <a:spLocks noGrp="1"/>
          </p:cNvSpPr>
          <p:nvPr/>
        </p:nvSpPr>
        <p:spPr>
          <a:xfrm>
            <a:off x="6038850" y="3848100"/>
            <a:ext cx="390525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ai4U.now</a:t>
            </a:r>
          </a:p>
        </p:txBody>
      </p:sp>
      <p:sp>
        <p:nvSpPr>
          <p:cNvPr id="14" name="slide-8-strong-11">
            <a:extLst>
              <a:ext uri="{FF2B5EF4-FFF2-40B4-BE49-F238E27FC236}">
                <a16:creationId xmlns:a16="http://schemas.microsoft.com/office/drawing/2014/main" id="{95338003-3B39-4635-B4FD-4E0205160E89}"/>
              </a:ext>
            </a:extLst>
          </p:cNvPr>
          <p:cNvSpPr>
            <a:spLocks noGrp="1"/>
          </p:cNvSpPr>
          <p:nvPr/>
        </p:nvSpPr>
        <p:spPr>
          <a:xfrm>
            <a:off x="895350" y="5410200"/>
            <a:ext cx="6810375" cy="352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1. CHI PHÍ</a:t>
            </a:r>
          </a:p>
        </p:txBody>
      </p:sp>
      <p:sp>
        <p:nvSpPr>
          <p:cNvPr id="15" name="slide-8-body-12">
            <a:extLst>
              <a:ext uri="{FF2B5EF4-FFF2-40B4-BE49-F238E27FC236}">
                <a16:creationId xmlns:a16="http://schemas.microsoft.com/office/drawing/2014/main" id="{7140262D-DB9D-4537-803F-95241D81F466}"/>
              </a:ext>
            </a:extLst>
          </p:cNvPr>
          <p:cNvSpPr>
            <a:spLocks noGrp="1"/>
          </p:cNvSpPr>
          <p:nvPr/>
        </p:nvSpPr>
        <p:spPr>
          <a:xfrm>
            <a:off x="2124075" y="5762625"/>
            <a:ext cx="5553075" cy="914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Chi phí thấp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nhờ sử dụng mô hình mở</a:t>
            </a:r>
          </a:p>
        </p:txBody>
      </p:sp>
      <p:sp>
        <p:nvSpPr>
          <p:cNvPr id="16" name="slide-8-strong-13">
            <a:extLst>
              <a:ext uri="{FF2B5EF4-FFF2-40B4-BE49-F238E27FC236}">
                <a16:creationId xmlns:a16="http://schemas.microsoft.com/office/drawing/2014/main" id="{5EBBDBFA-B35D-4849-8084-092A88CB8901}"/>
              </a:ext>
            </a:extLst>
          </p:cNvPr>
          <p:cNvSpPr>
            <a:spLocks noGrp="1"/>
          </p:cNvSpPr>
          <p:nvPr/>
        </p:nvSpPr>
        <p:spPr>
          <a:xfrm>
            <a:off x="8220075" y="5410200"/>
            <a:ext cx="6810375" cy="352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2. NHÂN SỰ</a:t>
            </a:r>
          </a:p>
        </p:txBody>
      </p:sp>
      <p:sp>
        <p:nvSpPr>
          <p:cNvPr id="17" name="slide-8-body-14">
            <a:extLst>
              <a:ext uri="{FF2B5EF4-FFF2-40B4-BE49-F238E27FC236}">
                <a16:creationId xmlns:a16="http://schemas.microsoft.com/office/drawing/2014/main" id="{94A5086F-5A7D-4812-9E35-4DA041E85B43}"/>
              </a:ext>
            </a:extLst>
          </p:cNvPr>
          <p:cNvSpPr>
            <a:spLocks noGrp="1"/>
          </p:cNvSpPr>
          <p:nvPr/>
        </p:nvSpPr>
        <p:spPr>
          <a:xfrm>
            <a:off x="9448800" y="5762625"/>
            <a:ext cx="5553075" cy="914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Trao đổi bằng tiếng Việt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Không phải học prompting</a:t>
            </a:r>
          </a:p>
        </p:txBody>
      </p:sp>
      <p:sp>
        <p:nvSpPr>
          <p:cNvPr id="18" name="slide-8-strong-15">
            <a:extLst>
              <a:ext uri="{FF2B5EF4-FFF2-40B4-BE49-F238E27FC236}">
                <a16:creationId xmlns:a16="http://schemas.microsoft.com/office/drawing/2014/main" id="{CF54794E-CDC8-487B-973C-61AE3C60340B}"/>
              </a:ext>
            </a:extLst>
          </p:cNvPr>
          <p:cNvSpPr>
            <a:spLocks noGrp="1"/>
          </p:cNvSpPr>
          <p:nvPr/>
        </p:nvSpPr>
        <p:spPr>
          <a:xfrm>
            <a:off x="895350" y="6819900"/>
            <a:ext cx="6810375" cy="352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3. QUY TRÌNH</a:t>
            </a:r>
          </a:p>
        </p:txBody>
      </p:sp>
      <p:sp>
        <p:nvSpPr>
          <p:cNvPr id="19" name="slide-8-body-16">
            <a:extLst>
              <a:ext uri="{FF2B5EF4-FFF2-40B4-BE49-F238E27FC236}">
                <a16:creationId xmlns:a16="http://schemas.microsoft.com/office/drawing/2014/main" id="{F0DDCFB1-9A71-4CCF-9D1F-014ADB9B3491}"/>
              </a:ext>
            </a:extLst>
          </p:cNvPr>
          <p:cNvSpPr>
            <a:spLocks noGrp="1"/>
          </p:cNvSpPr>
          <p:nvPr/>
        </p:nvSpPr>
        <p:spPr>
          <a:xfrm>
            <a:off x="2124075" y="7172325"/>
            <a:ext cx="5553075" cy="914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Dùng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nền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tảng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,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phần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mềm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quen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thuộc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Chưa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phải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thay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đổi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quy</a:t>
            </a:r>
            <a:r>
              <a:rPr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trình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20" name="slide-8-strong-17">
            <a:extLst>
              <a:ext uri="{FF2B5EF4-FFF2-40B4-BE49-F238E27FC236}">
                <a16:creationId xmlns:a16="http://schemas.microsoft.com/office/drawing/2014/main" id="{78A0BD82-545B-4812-B794-DE8D3FFAE5BD}"/>
              </a:ext>
            </a:extLst>
          </p:cNvPr>
          <p:cNvSpPr>
            <a:spLocks noGrp="1"/>
          </p:cNvSpPr>
          <p:nvPr/>
        </p:nvSpPr>
        <p:spPr>
          <a:xfrm>
            <a:off x="8220075" y="6819900"/>
            <a:ext cx="6810375" cy="352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4. HẠ TẦNG</a:t>
            </a:r>
          </a:p>
        </p:txBody>
      </p:sp>
      <p:sp>
        <p:nvSpPr>
          <p:cNvPr id="21" name="slide-8-body-18">
            <a:extLst>
              <a:ext uri="{FF2B5EF4-FFF2-40B4-BE49-F238E27FC236}">
                <a16:creationId xmlns:a16="http://schemas.microsoft.com/office/drawing/2014/main" id="{A670B03C-D3E2-4673-BDEA-5ECA3E92915F}"/>
              </a:ext>
            </a:extLst>
          </p:cNvPr>
          <p:cNvSpPr>
            <a:spLocks noGrp="1"/>
          </p:cNvSpPr>
          <p:nvPr/>
        </p:nvSpPr>
        <p:spPr>
          <a:xfrm>
            <a:off x="9448800" y="7172325"/>
            <a:ext cx="5553075" cy="914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Kết nối dữ liệu đã số hoá</a:t>
            </a:r>
          </a:p>
          <a:p>
            <a:pPr algn="l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0">
                <a:solidFill>
                  <a:srgbClr val="071A33"/>
                </a:solidFill>
                <a:latin typeface="Karla"/>
                <a:ea typeface="Karla"/>
                <a:cs typeface="Karla"/>
              </a:rPr>
              <a:t>Hạ tầng sẵn có, chưa cần đầu tư thêm</a:t>
            </a:r>
          </a:p>
        </p:txBody>
      </p:sp>
      <p:sp>
        <p:nvSpPr>
          <p:cNvPr id="22" name="slide-8-strong-19">
            <a:extLst>
              <a:ext uri="{FF2B5EF4-FFF2-40B4-BE49-F238E27FC236}">
                <a16:creationId xmlns:a16="http://schemas.microsoft.com/office/drawing/2014/main" id="{BCCCAAEC-C637-433D-9E03-EC26FED19B45}"/>
              </a:ext>
            </a:extLst>
          </p:cNvPr>
          <p:cNvSpPr>
            <a:spLocks noGrp="1"/>
          </p:cNvSpPr>
          <p:nvPr/>
        </p:nvSpPr>
        <p:spPr>
          <a:xfrm>
            <a:off x="704850" y="8162925"/>
            <a:ext cx="14335125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Bắt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đầu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dễ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hơn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·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Vận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hành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có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kiểm</a:t>
            </a:r>
            <a:r>
              <a:rPr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8A6D1F"/>
                </a:solidFill>
                <a:latin typeface="Karla"/>
                <a:ea typeface="Karla"/>
                <a:cs typeface="Karla"/>
              </a:rPr>
              <a:t>soát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r>
              <a:rPr lang="en-VN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· Liên tục cải tiến</a:t>
            </a:r>
            <a:r>
              <a:rPr lang="en-US" sz="2400" b="1" dirty="0">
                <a:solidFill>
                  <a:srgbClr val="8A6D1F"/>
                </a:solidFill>
                <a:latin typeface="Karla"/>
                <a:ea typeface="Karla"/>
                <a:cs typeface="Karla"/>
              </a:rPr>
              <a:t> </a:t>
            </a:r>
            <a:endParaRPr sz="2400" b="1" dirty="0">
              <a:solidFill>
                <a:srgbClr val="8A6D1F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23" name="page-8">
            <a:extLst>
              <a:ext uri="{FF2B5EF4-FFF2-40B4-BE49-F238E27FC236}">
                <a16:creationId xmlns:a16="http://schemas.microsoft.com/office/drawing/2014/main" id="{F357C5D5-5397-4DA2-B8EE-200705074412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10000"/>
              </a:lnSpc>
              <a:buNone/>
              <a:defRPr sz="15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08</a:t>
            </a:r>
          </a:p>
        </p:txBody>
      </p:sp>
      <p:sp>
        <p:nvSpPr>
          <p:cNvPr id="2" name="slide-8-body-10">
            <a:extLst>
              <a:ext uri="{FF2B5EF4-FFF2-40B4-BE49-F238E27FC236}">
                <a16:creationId xmlns:a16="http://schemas.microsoft.com/office/drawing/2014/main" id="{8638642B-56AF-FBC7-A886-26850C661DEA}"/>
              </a:ext>
            </a:extLst>
          </p:cNvPr>
          <p:cNvSpPr>
            <a:spLocks noGrp="1"/>
          </p:cNvSpPr>
          <p:nvPr/>
        </p:nvSpPr>
        <p:spPr>
          <a:xfrm>
            <a:off x="4126619" y="4943475"/>
            <a:ext cx="7965016" cy="5117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ai4U.now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giúp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doanh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nghiệp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vượt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qua 4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rào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0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cản</a:t>
            </a:r>
            <a:r>
              <a:rPr lang="en-US" sz="2400" b="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endParaRPr sz="2400" b="0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198886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292263" y="304800"/>
            <a:ext cx="971550" cy="971550"/>
          </a:xfrm>
          <a:prstGeom prst="rect">
            <a:avLst/>
          </a:prstGeom>
        </p:spPr>
      </p:pic>
      <p:sp>
        <p:nvSpPr>
          <p:cNvPr id="3" name="slide-9-heading-0">
            <a:extLst>
              <a:ext uri="{FF2B5EF4-FFF2-40B4-BE49-F238E27FC236}">
                <a16:creationId xmlns:a16="http://schemas.microsoft.com/office/drawing/2014/main" id="{FBA3C9AA-F637-4EE0-8EC2-CB5BE0F864ED}"/>
              </a:ext>
            </a:extLst>
          </p:cNvPr>
          <p:cNvSpPr>
            <a:spLocks noGrp="1"/>
          </p:cNvSpPr>
          <p:nvPr/>
        </p:nvSpPr>
        <p:spPr>
          <a:xfrm>
            <a:off x="704850" y="323850"/>
            <a:ext cx="12906375" cy="1381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30 ngày để kiểm chứng một quy trình</a:t>
            </a:r>
          </a:p>
        </p:txBody>
      </p:sp>
      <p:sp>
        <p:nvSpPr>
          <p:cNvPr id="4" name="milestone-7">
            <a:extLst>
              <a:ext uri="{FF2B5EF4-FFF2-40B4-BE49-F238E27FC236}">
                <a16:creationId xmlns:a16="http://schemas.microsoft.com/office/drawing/2014/main" id="{7190A047-7F2F-452E-A69B-D333AD63E12B}"/>
              </a:ext>
            </a:extLst>
          </p:cNvPr>
          <p:cNvSpPr>
            <a:spLocks noGrp="1"/>
          </p:cNvSpPr>
          <p:nvPr/>
        </p:nvSpPr>
        <p:spPr>
          <a:xfrm>
            <a:off x="1143000" y="1313089"/>
            <a:ext cx="4191000" cy="1066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96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7</a:t>
            </a:r>
          </a:p>
        </p:txBody>
      </p:sp>
      <p:sp>
        <p:nvSpPr>
          <p:cNvPr id="5" name="day-range-7">
            <a:extLst>
              <a:ext uri="{FF2B5EF4-FFF2-40B4-BE49-F238E27FC236}">
                <a16:creationId xmlns:a16="http://schemas.microsoft.com/office/drawing/2014/main" id="{3A26114E-3296-487E-9AD5-B9C4F1113728}"/>
              </a:ext>
            </a:extLst>
          </p:cNvPr>
          <p:cNvSpPr>
            <a:spLocks noGrp="1"/>
          </p:cNvSpPr>
          <p:nvPr/>
        </p:nvSpPr>
        <p:spPr>
          <a:xfrm>
            <a:off x="1085850" y="2714625"/>
            <a:ext cx="419100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NGÀY 1–7</a:t>
            </a:r>
          </a:p>
        </p:txBody>
      </p:sp>
      <p:sp>
        <p:nvSpPr>
          <p:cNvPr id="6" name="phase-title-7">
            <a:extLst>
              <a:ext uri="{FF2B5EF4-FFF2-40B4-BE49-F238E27FC236}">
                <a16:creationId xmlns:a16="http://schemas.microsoft.com/office/drawing/2014/main" id="{7E5984D1-81EA-4928-8863-07EFCE720819}"/>
              </a:ext>
            </a:extLst>
          </p:cNvPr>
          <p:cNvSpPr>
            <a:spLocks noGrp="1"/>
          </p:cNvSpPr>
          <p:nvPr/>
        </p:nvSpPr>
        <p:spPr>
          <a:xfrm>
            <a:off x="1085850" y="5505450"/>
            <a:ext cx="419100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Đo cách làm hiện tại</a:t>
            </a:r>
          </a:p>
        </p:txBody>
      </p:sp>
      <p:sp>
        <p:nvSpPr>
          <p:cNvPr id="7" name="phase-detail-7">
            <a:extLst>
              <a:ext uri="{FF2B5EF4-FFF2-40B4-BE49-F238E27FC236}">
                <a16:creationId xmlns:a16="http://schemas.microsoft.com/office/drawing/2014/main" id="{9DEA1B47-5FDB-4CBF-AE5E-BC40AE0C06CD}"/>
              </a:ext>
            </a:extLst>
          </p:cNvPr>
          <p:cNvSpPr>
            <a:spLocks noGrp="1"/>
          </p:cNvSpPr>
          <p:nvPr/>
        </p:nvSpPr>
        <p:spPr>
          <a:xfrm>
            <a:off x="876300" y="6048375"/>
            <a:ext cx="466725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>
                <a:solidFill>
                  <a:srgbClr val="071A33"/>
                </a:solidFill>
                <a:latin typeface="Karla"/>
                <a:ea typeface="Karla"/>
                <a:cs typeface="Karla"/>
              </a:rPr>
              <a:t>Chọn việc · Giao người phụ trách</a:t>
            </a:r>
          </a:p>
        </p:txBody>
      </p:sp>
      <p:sp>
        <p:nvSpPr>
          <p:cNvPr id="8" name="milestone-21">
            <a:extLst>
              <a:ext uri="{FF2B5EF4-FFF2-40B4-BE49-F238E27FC236}">
                <a16:creationId xmlns:a16="http://schemas.microsoft.com/office/drawing/2014/main" id="{BBA4894A-7F2B-45F1-8975-B1B7F651811E}"/>
              </a:ext>
            </a:extLst>
          </p:cNvPr>
          <p:cNvSpPr>
            <a:spLocks noGrp="1"/>
          </p:cNvSpPr>
          <p:nvPr/>
        </p:nvSpPr>
        <p:spPr>
          <a:xfrm>
            <a:off x="5857875" y="1428750"/>
            <a:ext cx="4191000" cy="1066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96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21</a:t>
            </a:r>
          </a:p>
        </p:txBody>
      </p:sp>
      <p:sp>
        <p:nvSpPr>
          <p:cNvPr id="9" name="day-range-21">
            <a:extLst>
              <a:ext uri="{FF2B5EF4-FFF2-40B4-BE49-F238E27FC236}">
                <a16:creationId xmlns:a16="http://schemas.microsoft.com/office/drawing/2014/main" id="{CDCAD055-94A7-418F-BA0B-641915C813ED}"/>
              </a:ext>
            </a:extLst>
          </p:cNvPr>
          <p:cNvSpPr>
            <a:spLocks noGrp="1"/>
          </p:cNvSpPr>
          <p:nvPr/>
        </p:nvSpPr>
        <p:spPr>
          <a:xfrm>
            <a:off x="5857875" y="2714625"/>
            <a:ext cx="419100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NGÀY 8–21</a:t>
            </a:r>
          </a:p>
        </p:txBody>
      </p:sp>
      <p:sp>
        <p:nvSpPr>
          <p:cNvPr id="10" name="phase-title-21">
            <a:extLst>
              <a:ext uri="{FF2B5EF4-FFF2-40B4-BE49-F238E27FC236}">
                <a16:creationId xmlns:a16="http://schemas.microsoft.com/office/drawing/2014/main" id="{B9CB43D1-00FA-4FD1-B95B-04558448166F}"/>
              </a:ext>
            </a:extLst>
          </p:cNvPr>
          <p:cNvSpPr>
            <a:spLocks noGrp="1"/>
          </p:cNvSpPr>
          <p:nvPr/>
        </p:nvSpPr>
        <p:spPr>
          <a:xfrm>
            <a:off x="5857875" y="5505450"/>
            <a:ext cx="419100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Thử cách làm mới</a:t>
            </a:r>
          </a:p>
        </p:txBody>
      </p:sp>
      <p:sp>
        <p:nvSpPr>
          <p:cNvPr id="11" name="phase-detail-21">
            <a:extLst>
              <a:ext uri="{FF2B5EF4-FFF2-40B4-BE49-F238E27FC236}">
                <a16:creationId xmlns:a16="http://schemas.microsoft.com/office/drawing/2014/main" id="{F3B304F9-1188-455E-BAC0-29876D0985AE}"/>
              </a:ext>
            </a:extLst>
          </p:cNvPr>
          <p:cNvSpPr>
            <a:spLocks noGrp="1"/>
          </p:cNvSpPr>
          <p:nvPr/>
        </p:nvSpPr>
        <p:spPr>
          <a:xfrm>
            <a:off x="5648325" y="6048375"/>
            <a:ext cx="466725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>
                <a:solidFill>
                  <a:srgbClr val="071A33"/>
                </a:solidFill>
                <a:latin typeface="Karla"/>
                <a:ea typeface="Karla"/>
                <a:cs typeface="Karla"/>
              </a:rPr>
              <a:t>AI hỗ trợ · Con người kiểm tra</a:t>
            </a:r>
          </a:p>
        </p:txBody>
      </p:sp>
      <p:sp>
        <p:nvSpPr>
          <p:cNvPr id="12" name="milestone-30">
            <a:extLst>
              <a:ext uri="{FF2B5EF4-FFF2-40B4-BE49-F238E27FC236}">
                <a16:creationId xmlns:a16="http://schemas.microsoft.com/office/drawing/2014/main" id="{49D7CE23-CD83-413D-9C26-4836F8A6CDCF}"/>
              </a:ext>
            </a:extLst>
          </p:cNvPr>
          <p:cNvSpPr>
            <a:spLocks noGrp="1"/>
          </p:cNvSpPr>
          <p:nvPr/>
        </p:nvSpPr>
        <p:spPr>
          <a:xfrm>
            <a:off x="10658475" y="1323975"/>
            <a:ext cx="4191000" cy="1066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96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9600" b="1" dirty="0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rPr>
              <a:t>30</a:t>
            </a:r>
          </a:p>
        </p:txBody>
      </p:sp>
      <p:sp>
        <p:nvSpPr>
          <p:cNvPr id="13" name="day-range-30">
            <a:extLst>
              <a:ext uri="{FF2B5EF4-FFF2-40B4-BE49-F238E27FC236}">
                <a16:creationId xmlns:a16="http://schemas.microsoft.com/office/drawing/2014/main" id="{A44B976E-E5AC-457B-BF6D-464867719751}"/>
              </a:ext>
            </a:extLst>
          </p:cNvPr>
          <p:cNvSpPr>
            <a:spLocks noGrp="1"/>
          </p:cNvSpPr>
          <p:nvPr/>
        </p:nvSpPr>
        <p:spPr>
          <a:xfrm>
            <a:off x="10629900" y="2714625"/>
            <a:ext cx="4191000" cy="40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NGÀY 22–30</a:t>
            </a:r>
          </a:p>
        </p:txBody>
      </p:sp>
      <p:sp>
        <p:nvSpPr>
          <p:cNvPr id="14" name="phase-title-30">
            <a:extLst>
              <a:ext uri="{FF2B5EF4-FFF2-40B4-BE49-F238E27FC236}">
                <a16:creationId xmlns:a16="http://schemas.microsoft.com/office/drawing/2014/main" id="{13E4D9BC-4493-4C66-B029-D18470DBAEEE}"/>
              </a:ext>
            </a:extLst>
          </p:cNvPr>
          <p:cNvSpPr>
            <a:spLocks noGrp="1"/>
          </p:cNvSpPr>
          <p:nvPr/>
        </p:nvSpPr>
        <p:spPr>
          <a:xfrm>
            <a:off x="10629900" y="5505450"/>
            <a:ext cx="419100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Đánh giá kết quả</a:t>
            </a:r>
          </a:p>
        </p:txBody>
      </p:sp>
      <p:sp>
        <p:nvSpPr>
          <p:cNvPr id="15" name="phase-detail-30">
            <a:extLst>
              <a:ext uri="{FF2B5EF4-FFF2-40B4-BE49-F238E27FC236}">
                <a16:creationId xmlns:a16="http://schemas.microsoft.com/office/drawing/2014/main" id="{43C642F2-6DEA-477E-BB1D-1FC1E077364A}"/>
              </a:ext>
            </a:extLst>
          </p:cNvPr>
          <p:cNvSpPr>
            <a:spLocks noGrp="1"/>
          </p:cNvSpPr>
          <p:nvPr/>
        </p:nvSpPr>
        <p:spPr>
          <a:xfrm>
            <a:off x="10420350" y="6048375"/>
            <a:ext cx="466725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>
                <a:solidFill>
                  <a:srgbClr val="071A33"/>
                </a:solidFill>
                <a:latin typeface="Karla"/>
                <a:ea typeface="Karla"/>
                <a:cs typeface="Karla"/>
              </a:rPr>
              <a:t>Mở rộng · Điều chỉnh · Dừng</a:t>
            </a:r>
          </a:p>
        </p:txBody>
      </p:sp>
      <p:sp>
        <p:nvSpPr>
          <p:cNvPr id="16" name="phase-path">
            <a:extLst>
              <a:ext uri="{FF2B5EF4-FFF2-40B4-BE49-F238E27FC236}">
                <a16:creationId xmlns:a16="http://schemas.microsoft.com/office/drawing/2014/main" id="{C81ACF7F-6928-4893-9EB2-BB626209AD48}"/>
              </a:ext>
            </a:extLst>
          </p:cNvPr>
          <p:cNvSpPr>
            <a:spLocks noGrp="1"/>
          </p:cNvSpPr>
          <p:nvPr/>
        </p:nvSpPr>
        <p:spPr>
          <a:xfrm>
            <a:off x="3181350" y="5467350"/>
            <a:ext cx="9544050" cy="19050"/>
          </a:xfrm>
          <a:prstGeom prst="rect">
            <a:avLst/>
          </a:prstGeom>
          <a:solidFill>
            <a:srgbClr val="8A6D1F"/>
          </a:solidFill>
          <a:ln w="0">
            <a:noFill/>
          </a:ln>
        </p:spPr>
        <p:txBody>
          <a:bodyPr/>
          <a:lstStyle/>
          <a:p>
            <a:endParaRPr lang="en-VN"/>
          </a:p>
        </p:txBody>
      </p:sp>
      <p:sp>
        <p:nvSpPr>
          <p:cNvPr id="17" name="milestone-dot-334">
            <a:extLst>
              <a:ext uri="{FF2B5EF4-FFF2-40B4-BE49-F238E27FC236}">
                <a16:creationId xmlns:a16="http://schemas.microsoft.com/office/drawing/2014/main" id="{5622F8F5-23F6-48FF-848E-84857720B556}"/>
              </a:ext>
            </a:extLst>
          </p:cNvPr>
          <p:cNvSpPr>
            <a:spLocks noGrp="1"/>
          </p:cNvSpPr>
          <p:nvPr/>
        </p:nvSpPr>
        <p:spPr>
          <a:xfrm>
            <a:off x="3124200" y="5419725"/>
            <a:ext cx="114300" cy="114300"/>
          </a:xfrm>
          <a:prstGeom prst="ellipse">
            <a:avLst/>
          </a:prstGeom>
          <a:solidFill>
            <a:srgbClr val="8A6D1F"/>
          </a:solidFill>
          <a:ln w="0">
            <a:noFill/>
          </a:ln>
        </p:spPr>
        <p:txBody>
          <a:bodyPr/>
          <a:lstStyle/>
          <a:p>
            <a:endParaRPr lang="en-VN"/>
          </a:p>
        </p:txBody>
      </p:sp>
      <p:sp>
        <p:nvSpPr>
          <p:cNvPr id="18" name="milestone-dot-835">
            <a:extLst>
              <a:ext uri="{FF2B5EF4-FFF2-40B4-BE49-F238E27FC236}">
                <a16:creationId xmlns:a16="http://schemas.microsoft.com/office/drawing/2014/main" id="{3A41A413-0573-4D26-8BAC-5B11828D8520}"/>
              </a:ext>
            </a:extLst>
          </p:cNvPr>
          <p:cNvSpPr>
            <a:spLocks noGrp="1"/>
          </p:cNvSpPr>
          <p:nvPr/>
        </p:nvSpPr>
        <p:spPr>
          <a:xfrm>
            <a:off x="7896225" y="5419725"/>
            <a:ext cx="114300" cy="114300"/>
          </a:xfrm>
          <a:prstGeom prst="ellipse">
            <a:avLst/>
          </a:prstGeom>
          <a:solidFill>
            <a:srgbClr val="8A6D1F"/>
          </a:solidFill>
          <a:ln w="0">
            <a:noFill/>
          </a:ln>
        </p:spPr>
        <p:txBody>
          <a:bodyPr/>
          <a:lstStyle/>
          <a:p>
            <a:endParaRPr lang="en-VN"/>
          </a:p>
        </p:txBody>
      </p:sp>
      <p:sp>
        <p:nvSpPr>
          <p:cNvPr id="19" name="milestone-dot-1336">
            <a:extLst>
              <a:ext uri="{FF2B5EF4-FFF2-40B4-BE49-F238E27FC236}">
                <a16:creationId xmlns:a16="http://schemas.microsoft.com/office/drawing/2014/main" id="{65A469D1-484C-4498-BF39-158BD7B24B04}"/>
              </a:ext>
            </a:extLst>
          </p:cNvPr>
          <p:cNvSpPr>
            <a:spLocks noGrp="1"/>
          </p:cNvSpPr>
          <p:nvPr/>
        </p:nvSpPr>
        <p:spPr>
          <a:xfrm>
            <a:off x="12668250" y="5419725"/>
            <a:ext cx="114300" cy="114300"/>
          </a:xfrm>
          <a:prstGeom prst="ellipse">
            <a:avLst/>
          </a:prstGeom>
          <a:solidFill>
            <a:srgbClr val="8A6D1F"/>
          </a:solidFill>
          <a:ln w="0">
            <a:noFill/>
          </a:ln>
        </p:spPr>
        <p:txBody>
          <a:bodyPr/>
          <a:lstStyle/>
          <a:p>
            <a:endParaRPr lang="en-VN"/>
          </a:p>
        </p:txBody>
      </p:sp>
      <p:sp>
        <p:nvSpPr>
          <p:cNvPr id="20" name="before-after-measures">
            <a:extLst>
              <a:ext uri="{FF2B5EF4-FFF2-40B4-BE49-F238E27FC236}">
                <a16:creationId xmlns:a16="http://schemas.microsoft.com/office/drawing/2014/main" id="{BA36F805-1635-424D-8F3B-A3A1F0767524}"/>
              </a:ext>
            </a:extLst>
          </p:cNvPr>
          <p:cNvSpPr>
            <a:spLocks noGrp="1"/>
          </p:cNvSpPr>
          <p:nvPr/>
        </p:nvSpPr>
        <p:spPr>
          <a:xfrm>
            <a:off x="1333500" y="6677025"/>
            <a:ext cx="13144500" cy="476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>
                <a:solidFill>
                  <a:srgbClr val="071A33"/>
                </a:solidFill>
                <a:latin typeface="Karla"/>
                <a:ea typeface="Karla"/>
                <a:cs typeface="Karla"/>
              </a:rPr>
              <a:t>Đo trước và sau: Thời gian · Lỗi phải sửa · Tổng chi phí</a:t>
            </a:r>
          </a:p>
        </p:txBody>
      </p:sp>
      <p:sp>
        <p:nvSpPr>
          <p:cNvPr id="21" name="takeaway-rule">
            <a:extLst>
              <a:ext uri="{FF2B5EF4-FFF2-40B4-BE49-F238E27FC236}">
                <a16:creationId xmlns:a16="http://schemas.microsoft.com/office/drawing/2014/main" id="{1F95127A-F1DC-4D14-BF2C-1F2F0ED0D1B1}"/>
              </a:ext>
            </a:extLst>
          </p:cNvPr>
          <p:cNvSpPr>
            <a:spLocks noGrp="1"/>
          </p:cNvSpPr>
          <p:nvPr/>
        </p:nvSpPr>
        <p:spPr>
          <a:xfrm>
            <a:off x="704850" y="7219950"/>
            <a:ext cx="14525625" cy="19050"/>
          </a:xfrm>
          <a:prstGeom prst="rect">
            <a:avLst/>
          </a:prstGeom>
          <a:solidFill>
            <a:srgbClr val="E8C547"/>
          </a:solidFill>
          <a:ln w="0">
            <a:noFill/>
          </a:ln>
        </p:spPr>
        <p:txBody>
          <a:bodyPr/>
          <a:lstStyle/>
          <a:p>
            <a:endParaRPr lang="en-VN"/>
          </a:p>
        </p:txBody>
      </p:sp>
      <p:sp>
        <p:nvSpPr>
          <p:cNvPr id="22" name="pilot-takeaway">
            <a:extLst>
              <a:ext uri="{FF2B5EF4-FFF2-40B4-BE49-F238E27FC236}">
                <a16:creationId xmlns:a16="http://schemas.microsoft.com/office/drawing/2014/main" id="{31431473-A19C-4ACA-B499-C8226F1B3511}"/>
              </a:ext>
            </a:extLst>
          </p:cNvPr>
          <p:cNvSpPr>
            <a:spLocks noGrp="1"/>
          </p:cNvSpPr>
          <p:nvPr/>
        </p:nvSpPr>
        <p:spPr>
          <a:xfrm>
            <a:off x="704850" y="7362825"/>
            <a:ext cx="14335125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8A6D1F"/>
                </a:solidFill>
                <a:latin typeface="Karla"/>
                <a:ea typeface="Karla"/>
                <a:cs typeface="Karla"/>
              </a:rPr>
              <a:t>Chỉ mở rộng khi kết quả chứng minh giá trị</a:t>
            </a:r>
          </a:p>
        </p:txBody>
      </p:sp>
      <p:sp>
        <p:nvSpPr>
          <p:cNvPr id="23" name="page-9">
            <a:extLst>
              <a:ext uri="{FF2B5EF4-FFF2-40B4-BE49-F238E27FC236}">
                <a16:creationId xmlns:a16="http://schemas.microsoft.com/office/drawing/2014/main" id="{3ECFEBD7-E064-48A5-96EA-C86FEA882A38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50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>
                <a:solidFill>
                  <a:srgbClr val="071A33"/>
                </a:solidFill>
                <a:latin typeface="Karla"/>
                <a:ea typeface="Karla"/>
                <a:cs typeface="Karla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305335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6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556F31-86EB-4398-EC8D-F52F45158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5925800" cy="89630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716125" y="3767708"/>
            <a:ext cx="971550" cy="971550"/>
          </a:xfrm>
          <a:prstGeom prst="rect">
            <a:avLst/>
          </a:prstGeom>
        </p:spPr>
      </p:pic>
      <p:sp>
        <p:nvSpPr>
          <p:cNvPr id="3" name="opening-rule">
            <a:extLst>
              <a:ext uri="{FF2B5EF4-FFF2-40B4-BE49-F238E27FC236}">
                <a16:creationId xmlns:a16="http://schemas.microsoft.com/office/drawing/2014/main" id="{AEEF871E-5FD7-4A9E-B1F6-B0CC33260292}"/>
              </a:ext>
            </a:extLst>
          </p:cNvPr>
          <p:cNvSpPr>
            <a:spLocks noGrp="1"/>
          </p:cNvSpPr>
          <p:nvPr/>
        </p:nvSpPr>
        <p:spPr>
          <a:xfrm>
            <a:off x="704850" y="609600"/>
            <a:ext cx="1076325" cy="28575"/>
          </a:xfrm>
          <a:prstGeom prst="rect">
            <a:avLst/>
          </a:prstGeom>
          <a:solidFill>
            <a:srgbClr val="E8C547"/>
          </a:solidFill>
          <a:ln w="0">
            <a:noFill/>
          </a:ln>
        </p:spPr>
        <p:txBody>
          <a:bodyPr/>
          <a:lstStyle/>
          <a:p>
            <a:endParaRPr lang="en-VN"/>
          </a:p>
        </p:txBody>
      </p:sp>
      <p:sp>
        <p:nvSpPr>
          <p:cNvPr id="4" name="slide-10-caption-0">
            <a:extLst>
              <a:ext uri="{FF2B5EF4-FFF2-40B4-BE49-F238E27FC236}">
                <a16:creationId xmlns:a16="http://schemas.microsoft.com/office/drawing/2014/main" id="{1A376983-FD18-4916-AF76-1C6F4D04A1C8}"/>
              </a:ext>
            </a:extLst>
          </p:cNvPr>
          <p:cNvSpPr>
            <a:spLocks noGrp="1"/>
          </p:cNvSpPr>
          <p:nvPr/>
        </p:nvSpPr>
        <p:spPr>
          <a:xfrm>
            <a:off x="2028825" y="390525"/>
            <a:ext cx="1123950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00">
                <a:solidFill>
                  <a:srgbClr val="8A6D1F"/>
                </a:solidFill>
                <a:latin typeface="Karla"/>
                <a:ea typeface="Karla"/>
                <a:cs typeface="Karla"/>
              </a:defRPr>
            </a:pPr>
            <a:r>
              <a:rPr sz="1500">
                <a:solidFill>
                  <a:srgbClr val="8A6D1F"/>
                </a:solidFill>
                <a:latin typeface="Karla"/>
                <a:ea typeface="Karla"/>
                <a:cs typeface="Karla"/>
              </a:rPr>
              <a:t>Từ AI-curious đến AI-native</a:t>
            </a:r>
          </a:p>
        </p:txBody>
      </p:sp>
      <p:sp>
        <p:nvSpPr>
          <p:cNvPr id="5" name="slide-10-heading-1">
            <a:extLst>
              <a:ext uri="{FF2B5EF4-FFF2-40B4-BE49-F238E27FC236}">
                <a16:creationId xmlns:a16="http://schemas.microsoft.com/office/drawing/2014/main" id="{D3A60DCC-2F36-4B4F-ACB8-B42D9313FF95}"/>
              </a:ext>
            </a:extLst>
          </p:cNvPr>
          <p:cNvSpPr>
            <a:spLocks noGrp="1"/>
          </p:cNvSpPr>
          <p:nvPr/>
        </p:nvSpPr>
        <p:spPr>
          <a:xfrm>
            <a:off x="661987" y="1044192"/>
            <a:ext cx="9341329" cy="1000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4800" b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Bắt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đầu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ứng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dụng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AI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hiệu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</a:t>
            </a:r>
            <a:r>
              <a:rPr sz="4800" b="1" dirty="0" err="1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quả</a:t>
            </a:r>
            <a:r>
              <a:rPr sz="4800" b="1" dirty="0">
                <a:solidFill>
                  <a:srgbClr val="071A33"/>
                </a:solidFill>
                <a:latin typeface="Cormorant Garamond"/>
                <a:ea typeface="Cormorant Garamond"/>
                <a:cs typeface="Cormorant Garamond"/>
              </a:rPr>
              <a:t> NGAY:</a:t>
            </a:r>
          </a:p>
        </p:txBody>
      </p:sp>
      <p:sp>
        <p:nvSpPr>
          <p:cNvPr id="6" name="question-number-1">
            <a:extLst>
              <a:ext uri="{FF2B5EF4-FFF2-40B4-BE49-F238E27FC236}">
                <a16:creationId xmlns:a16="http://schemas.microsoft.com/office/drawing/2014/main" id="{0420A4C6-3D22-4D84-9736-C5665CE7EB14}"/>
              </a:ext>
            </a:extLst>
          </p:cNvPr>
          <p:cNvSpPr>
            <a:spLocks noGrp="1"/>
          </p:cNvSpPr>
          <p:nvPr/>
        </p:nvSpPr>
        <p:spPr>
          <a:xfrm>
            <a:off x="723900" y="2400300"/>
            <a:ext cx="514350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8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lang="en-US" sz="4800" b="1" dirty="0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rPr>
              <a:t>1</a:t>
            </a:r>
            <a:endParaRPr sz="4800" b="1" dirty="0">
              <a:solidFill>
                <a:srgbClr val="8A6D1F"/>
              </a:solidFill>
              <a:latin typeface="Cormorant Garamond"/>
              <a:ea typeface="Cormorant Garamond"/>
              <a:cs typeface="Cormorant Garamond"/>
            </a:endParaRPr>
          </a:p>
        </p:txBody>
      </p:sp>
      <p:sp>
        <p:nvSpPr>
          <p:cNvPr id="7" name="question-1">
            <a:extLst>
              <a:ext uri="{FF2B5EF4-FFF2-40B4-BE49-F238E27FC236}">
                <a16:creationId xmlns:a16="http://schemas.microsoft.com/office/drawing/2014/main" id="{0378E4F5-0833-47D0-98B9-89D95BCE2223}"/>
              </a:ext>
            </a:extLst>
          </p:cNvPr>
          <p:cNvSpPr>
            <a:spLocks noGrp="1"/>
          </p:cNvSpPr>
          <p:nvPr/>
        </p:nvSpPr>
        <p:spPr>
          <a:xfrm>
            <a:off x="1495425" y="2400300"/>
            <a:ext cx="7667625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Việc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nào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tốn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thời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gian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nhất</a:t>
            </a:r>
            <a:endParaRPr sz="2400" b="1" dirty="0">
              <a:solidFill>
                <a:srgbClr val="071A33"/>
              </a:solidFill>
              <a:latin typeface="Karla"/>
              <a:ea typeface="Karla"/>
              <a:cs typeface="Karla"/>
            </a:endParaRPr>
          </a:p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và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lặp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lại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nhiều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rgbClr val="071A33"/>
                </a:solidFill>
                <a:latin typeface="Karla"/>
                <a:ea typeface="Karla"/>
                <a:cs typeface="Karla"/>
              </a:rPr>
              <a:t>nhất</a:t>
            </a:r>
            <a:r>
              <a:rPr sz="2400" b="1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?</a:t>
            </a:r>
          </a:p>
        </p:txBody>
      </p:sp>
      <p:sp>
        <p:nvSpPr>
          <p:cNvPr id="8" name="question-number-2">
            <a:extLst>
              <a:ext uri="{FF2B5EF4-FFF2-40B4-BE49-F238E27FC236}">
                <a16:creationId xmlns:a16="http://schemas.microsoft.com/office/drawing/2014/main" id="{B3A6F8DC-0073-41B2-98C7-4A8D0804B0A4}"/>
              </a:ext>
            </a:extLst>
          </p:cNvPr>
          <p:cNvSpPr>
            <a:spLocks noGrp="1"/>
          </p:cNvSpPr>
          <p:nvPr/>
        </p:nvSpPr>
        <p:spPr>
          <a:xfrm>
            <a:off x="723900" y="3638550"/>
            <a:ext cx="514350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8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rPr>
              <a:t>2</a:t>
            </a:r>
          </a:p>
        </p:txBody>
      </p:sp>
      <p:sp>
        <p:nvSpPr>
          <p:cNvPr id="9" name="question-2">
            <a:extLst>
              <a:ext uri="{FF2B5EF4-FFF2-40B4-BE49-F238E27FC236}">
                <a16:creationId xmlns:a16="http://schemas.microsoft.com/office/drawing/2014/main" id="{70BBA9C3-5398-4F6D-975D-0C1EBD6BC35E}"/>
              </a:ext>
            </a:extLst>
          </p:cNvPr>
          <p:cNvSpPr>
            <a:spLocks noGrp="1"/>
          </p:cNvSpPr>
          <p:nvPr/>
        </p:nvSpPr>
        <p:spPr>
          <a:xfrm>
            <a:off x="1495425" y="3638550"/>
            <a:ext cx="7667625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Ai giữ tri thức vận hành quý giá nhất</a:t>
            </a:r>
          </a:p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cần bảo tồn?</a:t>
            </a:r>
          </a:p>
        </p:txBody>
      </p:sp>
      <p:sp>
        <p:nvSpPr>
          <p:cNvPr id="10" name="question-number-3">
            <a:extLst>
              <a:ext uri="{FF2B5EF4-FFF2-40B4-BE49-F238E27FC236}">
                <a16:creationId xmlns:a16="http://schemas.microsoft.com/office/drawing/2014/main" id="{532108FD-B621-4ADC-BBEF-02FFE29061E1}"/>
              </a:ext>
            </a:extLst>
          </p:cNvPr>
          <p:cNvSpPr>
            <a:spLocks noGrp="1"/>
          </p:cNvSpPr>
          <p:nvPr/>
        </p:nvSpPr>
        <p:spPr>
          <a:xfrm>
            <a:off x="723900" y="4876800"/>
            <a:ext cx="514350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4800" b="1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defRPr>
            </a:pPr>
            <a:r>
              <a:rPr sz="4800" b="1" dirty="0">
                <a:solidFill>
                  <a:srgbClr val="8A6D1F"/>
                </a:solidFill>
                <a:latin typeface="Cormorant Garamond"/>
                <a:ea typeface="Cormorant Garamond"/>
                <a:cs typeface="Cormorant Garamond"/>
              </a:rPr>
              <a:t>3</a:t>
            </a:r>
          </a:p>
        </p:txBody>
      </p:sp>
      <p:sp>
        <p:nvSpPr>
          <p:cNvPr id="11" name="question-3">
            <a:extLst>
              <a:ext uri="{FF2B5EF4-FFF2-40B4-BE49-F238E27FC236}">
                <a16:creationId xmlns:a16="http://schemas.microsoft.com/office/drawing/2014/main" id="{423AC709-B184-4E4F-B6DF-C1D1952C47C5}"/>
              </a:ext>
            </a:extLst>
          </p:cNvPr>
          <p:cNvSpPr>
            <a:spLocks noGrp="1"/>
          </p:cNvSpPr>
          <p:nvPr/>
        </p:nvSpPr>
        <p:spPr>
          <a:xfrm>
            <a:off x="1495425" y="4876800"/>
            <a:ext cx="7667625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Kết quả nào đo được sẽ thuyết phục</a:t>
            </a:r>
          </a:p>
          <a:p>
            <a:pPr algn="l">
              <a:lnSpc>
                <a:spcPct val="100000"/>
              </a:lnSpc>
              <a:buNone/>
              <a:defRPr sz="2400" b="1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2400" b="1">
                <a:solidFill>
                  <a:srgbClr val="071A33"/>
                </a:solidFill>
                <a:latin typeface="Karla"/>
                <a:ea typeface="Karla"/>
                <a:cs typeface="Karla"/>
              </a:rPr>
              <a:t>lãnh đạo duyệt?</a:t>
            </a:r>
          </a:p>
        </p:txBody>
      </p:sp>
      <p:sp>
        <p:nvSpPr>
          <p:cNvPr id="12" name="pilot-cta">
            <a:extLst>
              <a:ext uri="{FF2B5EF4-FFF2-40B4-BE49-F238E27FC236}">
                <a16:creationId xmlns:a16="http://schemas.microsoft.com/office/drawing/2014/main" id="{F7958DC4-DCCD-457E-A1BA-D0209119269E}"/>
              </a:ext>
            </a:extLst>
          </p:cNvPr>
          <p:cNvSpPr>
            <a:spLocks noGrp="1"/>
          </p:cNvSpPr>
          <p:nvPr/>
        </p:nvSpPr>
        <p:spPr>
          <a:xfrm>
            <a:off x="704850" y="6315075"/>
            <a:ext cx="6577299" cy="1190625"/>
          </a:xfrm>
          <a:prstGeom prst="roundRect">
            <a:avLst>
              <a:gd name="adj" fmla="val 6400"/>
            </a:avLst>
          </a:prstGeom>
          <a:solidFill>
            <a:srgbClr val="071A33"/>
          </a:solidFill>
          <a:ln w="0">
            <a:noFill/>
          </a:ln>
        </p:spPr>
        <p:txBody>
          <a:bodyPr/>
          <a:lstStyle/>
          <a:p>
            <a:pPr algn="ctr"/>
            <a:endParaRPr lang="en-VN" dirty="0"/>
          </a:p>
        </p:txBody>
      </p:sp>
      <p:sp>
        <p:nvSpPr>
          <p:cNvPr id="13" name="pilot-cta-title">
            <a:extLst>
              <a:ext uri="{FF2B5EF4-FFF2-40B4-BE49-F238E27FC236}">
                <a16:creationId xmlns:a16="http://schemas.microsoft.com/office/drawing/2014/main" id="{66485640-72D6-4923-B353-76DCCE15AC55}"/>
              </a:ext>
            </a:extLst>
          </p:cNvPr>
          <p:cNvSpPr>
            <a:spLocks noGrp="1"/>
          </p:cNvSpPr>
          <p:nvPr/>
        </p:nvSpPr>
        <p:spPr>
          <a:xfrm>
            <a:off x="876300" y="6410325"/>
            <a:ext cx="6240596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E8C547"/>
                </a:solidFill>
                <a:latin typeface="Karla"/>
                <a:ea typeface="Karla"/>
                <a:cs typeface="Karla"/>
              </a:defRPr>
            </a:pPr>
            <a:r>
              <a:rPr sz="2400" b="1" dirty="0">
                <a:solidFill>
                  <a:srgbClr val="E8C547"/>
                </a:solidFill>
                <a:latin typeface="Karla"/>
                <a:ea typeface="Karla"/>
                <a:cs typeface="Karla"/>
              </a:rPr>
              <a:t>BẮT ĐẦU </a:t>
            </a:r>
            <a:r>
              <a:rPr sz="2400" b="1" dirty="0">
                <a:solidFill>
                  <a:schemeClr val="bg1"/>
                </a:solidFill>
                <a:latin typeface="Karla"/>
                <a:ea typeface="Karla"/>
                <a:cs typeface="Karla"/>
              </a:rPr>
              <a:t>NGAY</a:t>
            </a:r>
            <a:r>
              <a:rPr sz="2400" b="1" dirty="0">
                <a:solidFill>
                  <a:srgbClr val="E8C547"/>
                </a:solidFill>
                <a:latin typeface="Karla"/>
                <a:ea typeface="Karla"/>
                <a:cs typeface="Karla"/>
              </a:rPr>
              <a:t> — THÍ ĐIỂM 30 NGÀY</a:t>
            </a:r>
          </a:p>
        </p:txBody>
      </p:sp>
      <p:sp>
        <p:nvSpPr>
          <p:cNvPr id="14" name="pilot-cta-body">
            <a:extLst>
              <a:ext uri="{FF2B5EF4-FFF2-40B4-BE49-F238E27FC236}">
                <a16:creationId xmlns:a16="http://schemas.microsoft.com/office/drawing/2014/main" id="{617D5A28-C4B4-46F0-B4FA-5AB09E763EBC}"/>
              </a:ext>
            </a:extLst>
          </p:cNvPr>
          <p:cNvSpPr>
            <a:spLocks noGrp="1"/>
          </p:cNvSpPr>
          <p:nvPr/>
        </p:nvSpPr>
        <p:spPr>
          <a:xfrm>
            <a:off x="876300" y="6924675"/>
            <a:ext cx="6240596" cy="457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>
                <a:solidFill>
                  <a:srgbClr val="FBF6EC"/>
                </a:solidFill>
                <a:latin typeface="Karla"/>
                <a:ea typeface="Karla"/>
                <a:cs typeface="Karla"/>
              </a:defRPr>
            </a:pPr>
            <a:r>
              <a:rPr sz="2400" dirty="0">
                <a:solidFill>
                  <a:srgbClr val="FBF6EC"/>
                </a:solidFill>
                <a:latin typeface="Karla"/>
                <a:ea typeface="Karla"/>
                <a:cs typeface="Karla"/>
              </a:rPr>
              <a:t>1 </a:t>
            </a:r>
            <a:r>
              <a:rPr sz="2400" dirty="0" err="1">
                <a:solidFill>
                  <a:srgbClr val="FBF6EC"/>
                </a:solidFill>
                <a:latin typeface="Karla"/>
                <a:ea typeface="Karla"/>
                <a:cs typeface="Karla"/>
              </a:rPr>
              <a:t>quy</a:t>
            </a:r>
            <a:r>
              <a:rPr sz="2400" dirty="0">
                <a:solidFill>
                  <a:srgbClr val="FBF6EC"/>
                </a:solidFill>
                <a:latin typeface="Karla"/>
                <a:ea typeface="Karla"/>
                <a:cs typeface="Karla"/>
              </a:rPr>
              <a:t> </a:t>
            </a:r>
            <a:r>
              <a:rPr sz="2400" dirty="0" err="1">
                <a:solidFill>
                  <a:srgbClr val="FBF6EC"/>
                </a:solidFill>
                <a:latin typeface="Karla"/>
                <a:ea typeface="Karla"/>
                <a:cs typeface="Karla"/>
              </a:rPr>
              <a:t>trình</a:t>
            </a:r>
            <a:r>
              <a:rPr sz="2400" dirty="0">
                <a:solidFill>
                  <a:srgbClr val="FBF6EC"/>
                </a:solidFill>
                <a:latin typeface="Karla"/>
                <a:ea typeface="Karla"/>
                <a:cs typeface="Karla"/>
              </a:rPr>
              <a:t> · 1 </a:t>
            </a:r>
            <a:r>
              <a:rPr sz="2400" dirty="0" err="1">
                <a:solidFill>
                  <a:srgbClr val="FBF6EC"/>
                </a:solidFill>
                <a:latin typeface="Karla"/>
                <a:ea typeface="Karla"/>
                <a:cs typeface="Karla"/>
              </a:rPr>
              <a:t>người</a:t>
            </a:r>
            <a:r>
              <a:rPr sz="2400" dirty="0">
                <a:solidFill>
                  <a:srgbClr val="FBF6EC"/>
                </a:solidFill>
                <a:latin typeface="Karla"/>
                <a:ea typeface="Karla"/>
                <a:cs typeface="Karla"/>
              </a:rPr>
              <a:t> </a:t>
            </a:r>
            <a:r>
              <a:rPr sz="2400" dirty="0" err="1">
                <a:solidFill>
                  <a:srgbClr val="FBF6EC"/>
                </a:solidFill>
                <a:latin typeface="Karla"/>
                <a:ea typeface="Karla"/>
                <a:cs typeface="Karla"/>
              </a:rPr>
              <a:t>phụ</a:t>
            </a:r>
            <a:r>
              <a:rPr sz="2400" dirty="0">
                <a:solidFill>
                  <a:srgbClr val="FBF6EC"/>
                </a:solidFill>
                <a:latin typeface="Karla"/>
                <a:ea typeface="Karla"/>
                <a:cs typeface="Karla"/>
              </a:rPr>
              <a:t> </a:t>
            </a:r>
            <a:r>
              <a:rPr sz="2400" dirty="0" err="1">
                <a:solidFill>
                  <a:srgbClr val="FBF6EC"/>
                </a:solidFill>
                <a:latin typeface="Karla"/>
                <a:ea typeface="Karla"/>
                <a:cs typeface="Karla"/>
              </a:rPr>
              <a:t>trách</a:t>
            </a:r>
            <a:endParaRPr sz="2400" dirty="0">
              <a:solidFill>
                <a:srgbClr val="FBF6EC"/>
              </a:solidFill>
              <a:latin typeface="Karla"/>
              <a:ea typeface="Karla"/>
              <a:cs typeface="Karla"/>
            </a:endParaRPr>
          </a:p>
        </p:txBody>
      </p:sp>
      <p:sp>
        <p:nvSpPr>
          <p:cNvPr id="16" name="footer-rule">
            <a:extLst>
              <a:ext uri="{FF2B5EF4-FFF2-40B4-BE49-F238E27FC236}">
                <a16:creationId xmlns:a16="http://schemas.microsoft.com/office/drawing/2014/main" id="{477AA7B8-2C6D-482E-A590-F743E7482FAF}"/>
              </a:ext>
            </a:extLst>
          </p:cNvPr>
          <p:cNvSpPr>
            <a:spLocks noGrp="1"/>
          </p:cNvSpPr>
          <p:nvPr/>
        </p:nvSpPr>
        <p:spPr>
          <a:xfrm>
            <a:off x="704850" y="7762875"/>
            <a:ext cx="8763000" cy="19050"/>
          </a:xfrm>
          <a:prstGeom prst="rect">
            <a:avLst/>
          </a:prstGeom>
          <a:solidFill>
            <a:srgbClr val="E8C547"/>
          </a:solidFill>
          <a:ln w="0">
            <a:noFill/>
          </a:ln>
        </p:spPr>
        <p:txBody>
          <a:bodyPr/>
          <a:lstStyle/>
          <a:p>
            <a:endParaRPr lang="en-VN"/>
          </a:p>
        </p:txBody>
      </p:sp>
      <p:sp>
        <p:nvSpPr>
          <p:cNvPr id="17" name="slide-10-caption-12">
            <a:extLst>
              <a:ext uri="{FF2B5EF4-FFF2-40B4-BE49-F238E27FC236}">
                <a16:creationId xmlns:a16="http://schemas.microsoft.com/office/drawing/2014/main" id="{34C0176D-5ADC-4147-A64C-AD4185C50BBE}"/>
              </a:ext>
            </a:extLst>
          </p:cNvPr>
          <p:cNvSpPr>
            <a:spLocks noGrp="1"/>
          </p:cNvSpPr>
          <p:nvPr/>
        </p:nvSpPr>
        <p:spPr>
          <a:xfrm>
            <a:off x="704850" y="8448675"/>
            <a:ext cx="6667500" cy="304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150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Nguyễn Anh Đức · </a:t>
            </a:r>
            <a:r>
              <a:rPr lang="en-US" sz="150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duc.a.nguyen@</a:t>
            </a:r>
            <a:r>
              <a:rPr sz="1500" dirty="0">
                <a:solidFill>
                  <a:srgbClr val="071A33"/>
                </a:solidFill>
                <a:latin typeface="Karla"/>
                <a:ea typeface="Karla"/>
                <a:cs typeface="Karla"/>
              </a:rPr>
              <a:t>ai4U.now</a:t>
            </a:r>
          </a:p>
        </p:txBody>
      </p:sp>
      <p:sp>
        <p:nvSpPr>
          <p:cNvPr id="18" name="page-10">
            <a:extLst>
              <a:ext uri="{FF2B5EF4-FFF2-40B4-BE49-F238E27FC236}">
                <a16:creationId xmlns:a16="http://schemas.microsoft.com/office/drawing/2014/main" id="{0EE9A063-741C-4D1B-8996-1284037BFB65}"/>
              </a:ext>
            </a:extLst>
          </p:cNvPr>
          <p:cNvSpPr>
            <a:spLocks noGrp="1"/>
          </p:cNvSpPr>
          <p:nvPr/>
        </p:nvSpPr>
        <p:spPr>
          <a:xfrm>
            <a:off x="14811375" y="8439150"/>
            <a:ext cx="638175" cy="33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500">
                <a:solidFill>
                  <a:srgbClr val="071A33"/>
                </a:solidFill>
                <a:latin typeface="Karla"/>
                <a:ea typeface="Karla"/>
                <a:cs typeface="Karla"/>
              </a:defRPr>
            </a:pPr>
            <a:r>
              <a:rPr sz="1500">
                <a:solidFill>
                  <a:srgbClr val="071A33"/>
                </a:solidFill>
                <a:latin typeface="Karla"/>
                <a:ea typeface="Karla"/>
                <a:cs typeface="Karla"/>
              </a:rPr>
              <a:t>10</a:t>
            </a:r>
          </a:p>
        </p:txBody>
      </p:sp>
      <p:graphicFrame>
        <p:nvGraphicFramePr>
          <p:cNvPr id="34" name="Chart"/>
          <p:cNvGraphicFramePr/>
          <p:nvPr>
            <p:extLst>
              <p:ext uri="{D42A27DB-BD31-4B8C-83A1-F6EECF244321}">
                <p14:modId xmlns:p14="http://schemas.microsoft.com/office/powerpoint/2010/main" val="1909391311"/>
              </p:ext>
            </p:extLst>
          </p:nvPr>
        </p:nvGraphicFramePr>
        <p:xfrm>
          <a:off x="7539325" y="5195316"/>
          <a:ext cx="8259476" cy="3577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slide-10-strong-2">
            <a:extLst>
              <a:ext uri="{FF2B5EF4-FFF2-40B4-BE49-F238E27FC236}">
                <a16:creationId xmlns:a16="http://schemas.microsoft.com/office/drawing/2014/main" id="{34423720-20CF-4AF6-8F5D-CE93F8710BFB}"/>
              </a:ext>
            </a:extLst>
          </p:cNvPr>
          <p:cNvSpPr>
            <a:spLocks noGrp="1"/>
          </p:cNvSpPr>
          <p:nvPr/>
        </p:nvSpPr>
        <p:spPr>
          <a:xfrm>
            <a:off x="8645716" y="5963283"/>
            <a:ext cx="4142232" cy="98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2400" b="1">
                <a:solidFill>
                  <a:srgbClr val="FBF6EC"/>
                </a:solidFill>
                <a:latin typeface="Karla"/>
                <a:ea typeface="Karla"/>
                <a:cs typeface="Karla"/>
              </a:defRPr>
            </a:pPr>
            <a:r>
              <a:rPr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Muốn</a:t>
            </a:r>
            <a:r>
              <a:rPr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vượt</a:t>
            </a:r>
            <a:r>
              <a:rPr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lên</a:t>
            </a:r>
            <a:r>
              <a:rPr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,</a:t>
            </a:r>
          </a:p>
          <a:p>
            <a:pPr algn="ctr">
              <a:lnSpc>
                <a:spcPct val="100000"/>
              </a:lnSpc>
              <a:buNone/>
              <a:defRPr sz="2400" b="1">
                <a:solidFill>
                  <a:srgbClr val="FBF6EC"/>
                </a:solidFill>
                <a:latin typeface="Karla"/>
                <a:ea typeface="Karla"/>
                <a:cs typeface="Karla"/>
              </a:defRPr>
            </a:pPr>
            <a:r>
              <a:rPr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phải</a:t>
            </a:r>
            <a:r>
              <a:rPr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cải</a:t>
            </a:r>
            <a:r>
              <a:rPr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tiến</a:t>
            </a:r>
            <a:r>
              <a:rPr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nhanh</a:t>
            </a:r>
            <a:r>
              <a:rPr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hơn</a:t>
            </a:r>
            <a:r>
              <a:rPr lang="en-US"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, </a:t>
            </a:r>
            <a:br>
              <a:rPr lang="en-US"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</a:br>
            <a:r>
              <a:rPr lang="en-US"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ứng</a:t>
            </a:r>
            <a:r>
              <a:rPr lang="en-US"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dụng</a:t>
            </a:r>
            <a:r>
              <a:rPr lang="en-US"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AI </a:t>
            </a:r>
            <a:r>
              <a:rPr lang="en-US"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hiệu</a:t>
            </a:r>
            <a:r>
              <a:rPr lang="en-US"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quả</a:t>
            </a:r>
            <a:r>
              <a:rPr lang="en-US" sz="2400" b="1" dirty="0">
                <a:solidFill>
                  <a:schemeClr val="accent2"/>
                </a:solidFill>
                <a:latin typeface="Karla"/>
                <a:ea typeface="Karla"/>
                <a:cs typeface="Karla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Karla"/>
                <a:ea typeface="Karla"/>
                <a:cs typeface="Karla"/>
              </a:rPr>
              <a:t>hơn</a:t>
            </a:r>
            <a:endParaRPr sz="2400" b="1" dirty="0">
              <a:solidFill>
                <a:schemeClr val="accent2"/>
              </a:solidFill>
              <a:latin typeface="Karla"/>
              <a:ea typeface="Karla"/>
              <a:cs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83168886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Quy hoạch ivory">
      <a:dk1>
        <a:srgbClr val="071A33"/>
      </a:dk1>
      <a:lt1>
        <a:srgbClr val="FBF6EC"/>
      </a:lt1>
      <a:dk2>
        <a:srgbClr val="0F1B3D"/>
      </a:dk2>
      <a:lt2>
        <a:srgbClr val="F5F0E0"/>
      </a:lt2>
      <a:accent1>
        <a:srgbClr val="E8C547"/>
      </a:accent1>
      <a:accent2>
        <a:srgbClr val="8A6D1F"/>
      </a:accent2>
      <a:accent3>
        <a:srgbClr val="071A33"/>
      </a:accent3>
      <a:accent4>
        <a:srgbClr val="5C6B84"/>
      </a:accent4>
      <a:accent5>
        <a:srgbClr val="F7DCA6"/>
      </a:accent5>
      <a:accent6>
        <a:srgbClr val="0F1B3D"/>
      </a:accent6>
      <a:hlink>
        <a:srgbClr val="8A6D1F"/>
      </a:hlink>
      <a:folHlink>
        <a:srgbClr val="5C6B84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Quy hoạch ivory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Quy hoạch ivory">
      <a:dk1>
        <a:srgbClr val="071A33"/>
      </a:dk1>
      <a:lt1>
        <a:srgbClr val="FBF6EC"/>
      </a:lt1>
      <a:dk2>
        <a:srgbClr val="0F1B3D"/>
      </a:dk2>
      <a:lt2>
        <a:srgbClr val="F5F0E0"/>
      </a:lt2>
      <a:accent1>
        <a:srgbClr val="E8C547"/>
      </a:accent1>
      <a:accent2>
        <a:srgbClr val="8A6D1F"/>
      </a:accent2>
      <a:accent3>
        <a:srgbClr val="071A33"/>
      </a:accent3>
      <a:accent4>
        <a:srgbClr val="5C6B84"/>
      </a:accent4>
      <a:accent5>
        <a:srgbClr val="F7DCA6"/>
      </a:accent5>
      <a:accent6>
        <a:srgbClr val="0F1B3D"/>
      </a:accent6>
      <a:hlink>
        <a:srgbClr val="8A6D1F"/>
      </a:hlink>
      <a:folHlink>
        <a:srgbClr val="5C6B84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Quy hoạch ivory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1060</Words>
  <Application>Microsoft Macintosh PowerPoint</Application>
  <DocSecurity>0</DocSecurity>
  <PresentationFormat>Custom</PresentationFormat>
  <Paragraphs>225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Cormorant Garamond</vt:lpstr>
      <vt:lpstr>Karla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Nguyen Anh Duc</cp:lastModifiedBy>
  <cp:revision>21</cp:revision>
  <dcterms:created xsi:type="dcterms:W3CDTF">2026-10-03T09:55:09Z</dcterms:created>
  <dcterms:modified xsi:type="dcterms:W3CDTF">2026-10-04T02:10:18Z</dcterms:modified>
</cp:coreProperties>
</file>