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2.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70" r:id="rId7"/>
    <p:sldId id="261" r:id="rId8"/>
    <p:sldId id="262" r:id="rId9"/>
    <p:sldId id="263" r:id="rId10"/>
    <p:sldId id="269" r:id="rId11"/>
    <p:sldId id="264" r:id="rId12"/>
    <p:sldId id="273" r:id="rId13"/>
    <p:sldId id="272" r:id="rId14"/>
    <p:sldId id="265" r:id="rId15"/>
    <p:sldId id="266" r:id="rId16"/>
    <p:sldId id="267" r:id="rId17"/>
    <p:sldId id="268" r:id="rId18"/>
    <p:sldId id="271"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7" autoAdjust="0"/>
    <p:restoredTop sz="94610"/>
  </p:normalViewPr>
  <p:slideViewPr>
    <p:cSldViewPr snapToGrid="0" snapToObjects="1">
      <p:cViewPr varScale="1">
        <p:scale>
          <a:sx n="83" d="100"/>
          <a:sy n="83" d="100"/>
        </p:scale>
        <p:origin x="504"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US cent/kWh</c:v>
                </c:pt>
              </c:strCache>
            </c:strRef>
          </c:tx>
          <c:spPr>
            <a:ln w="38100" cap="flat">
              <a:solidFill>
                <a:srgbClr val="E08A2A"/>
              </a:solidFill>
              <a:prstDash val="solid"/>
              <a:round/>
            </a:ln>
            <a:effectLst/>
          </c:spPr>
          <c:marker>
            <c:symbol val="circle"/>
            <c:size val="7"/>
            <c:spPr>
              <a:solidFill>
                <a:srgbClr val="E08A2A"/>
              </a:solidFill>
              <a:ln w="9525" cap="flat">
                <a:solidFill>
                  <a:srgbClr val="E08A2A"/>
                </a:solidFill>
                <a:prstDash val="solid"/>
                <a:round/>
              </a:ln>
              <a:effectLst/>
            </c:spPr>
          </c:marker>
          <c:dLbls>
            <c:numFmt formatCode="0.00" sourceLinked="0"/>
            <c:spPr>
              <a:noFill/>
              <a:ln>
                <a:noFill/>
              </a:ln>
              <a:effectLst/>
            </c:spPr>
            <c:txPr>
              <a:bodyPr/>
              <a:lstStyle/>
              <a:p>
                <a:pPr>
                  <a:defRPr sz="1000" b="1" i="0" u="none" strike="noStrike">
                    <a:solidFill>
                      <a:srgbClr val="16253D"/>
                    </a:solidFill>
                    <a:latin typeface="Aria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2009</c:v>
                </c:pt>
                <c:pt idx="1">
                  <c:v>2010</c:v>
                </c:pt>
                <c:pt idx="2">
                  <c:v>2011</c:v>
                </c:pt>
                <c:pt idx="3">
                  <c:v>2012</c:v>
                </c:pt>
                <c:pt idx="4">
                  <c:v>2013</c:v>
                </c:pt>
                <c:pt idx="5">
                  <c:v>2014</c:v>
                </c:pt>
                <c:pt idx="6">
                  <c:v>2015</c:v>
                </c:pt>
              </c:strCache>
            </c:strRef>
          </c:cat>
          <c:val>
            <c:numRef>
              <c:f>Sheet1!$B$2:$B$8</c:f>
              <c:numCache>
                <c:formatCode>General</c:formatCode>
                <c:ptCount val="7"/>
                <c:pt idx="0">
                  <c:v>2.63</c:v>
                </c:pt>
                <c:pt idx="1">
                  <c:v>3.07</c:v>
                </c:pt>
                <c:pt idx="2">
                  <c:v>3.4</c:v>
                </c:pt>
                <c:pt idx="3">
                  <c:v>3.27</c:v>
                </c:pt>
                <c:pt idx="4">
                  <c:v>3.18</c:v>
                </c:pt>
                <c:pt idx="5">
                  <c:v>3.21</c:v>
                </c:pt>
                <c:pt idx="6">
                  <c:v>3.36</c:v>
                </c:pt>
              </c:numCache>
            </c:numRef>
          </c:val>
          <c:smooth val="0"/>
          <c:extLst>
            <c:ext xmlns:c16="http://schemas.microsoft.com/office/drawing/2014/chart" uri="{C3380CC4-5D6E-409C-BE32-E72D297353CC}">
              <c16:uniqueId val="{00000000-004F-42EC-B1B8-6AC4D99E0FBA}"/>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D3DCE4"/>
            </a:solidFill>
            <a:prstDash val="solid"/>
            <a:round/>
          </a:ln>
        </c:spPr>
        <c:txPr>
          <a:bodyPr/>
          <a:lstStyle/>
          <a:p>
            <a:pPr>
              <a:defRPr sz="1050" b="0" i="0" u="none" strike="noStrike">
                <a:solidFill>
                  <a:srgbClr val="5A6B80"/>
                </a:solidFill>
                <a:latin typeface="Arial"/>
              </a:defRPr>
            </a:pPr>
            <a:endParaRPr lang="en-US"/>
          </a:p>
        </c:txPr>
        <c:crossAx val="2094734552"/>
        <c:crosses val="autoZero"/>
        <c:auto val="1"/>
        <c:lblAlgn val="ctr"/>
        <c:lblOffset val="100"/>
        <c:noMultiLvlLbl val="1"/>
      </c:catAx>
      <c:valAx>
        <c:axId val="2094734552"/>
        <c:scaling>
          <c:orientation val="minMax"/>
          <c:max val="3.8"/>
          <c:min val="2"/>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US cent/kWh</c:v>
                </c:pt>
              </c:strCache>
            </c:strRef>
          </c:tx>
          <c:spPr>
            <a:solidFill>
              <a:srgbClr val="24405F"/>
            </a:solidFill>
            <a:effectLst/>
          </c:spPr>
          <c:invertIfNegative val="0"/>
          <c:dLbls>
            <c:numFmt formatCode="0.00" sourceLinked="0"/>
            <c:spPr>
              <a:noFill/>
              <a:ln>
                <a:noFill/>
              </a:ln>
              <a:effectLst/>
            </c:spPr>
            <c:txPr>
              <a:bodyPr/>
              <a:lstStyle/>
              <a:p>
                <a:pPr>
                  <a:defRPr sz="900" b="1" i="0" u="none" strike="noStrike">
                    <a:solidFill>
                      <a:srgbClr val="16253D"/>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Trung Đông</c:v>
                </c:pt>
                <c:pt idx="1">
                  <c:v>Canada</c:v>
                </c:pt>
                <c:pt idx="2">
                  <c:v>SNG</c:v>
                </c:pt>
                <c:pt idx="3">
                  <c:v>Úc</c:v>
                </c:pt>
                <c:pt idx="4">
                  <c:v>Bắc &amp; TT Mỹ</c:v>
                </c:pt>
                <c:pt idx="5">
                  <c:v>Châu Phi</c:v>
                </c:pt>
                <c:pt idx="6">
                  <c:v>Châu Á</c:v>
                </c:pt>
                <c:pt idx="7">
                  <c:v>USA</c:v>
                </c:pt>
                <c:pt idx="8">
                  <c:v>Châu Âu</c:v>
                </c:pt>
              </c:strCache>
            </c:strRef>
          </c:cat>
          <c:val>
            <c:numRef>
              <c:f>Sheet1!$B$2:$B$10</c:f>
              <c:numCache>
                <c:formatCode>General</c:formatCode>
                <c:ptCount val="9"/>
                <c:pt idx="0">
                  <c:v>2.59</c:v>
                </c:pt>
                <c:pt idx="1">
                  <c:v>3.13</c:v>
                </c:pt>
                <c:pt idx="2">
                  <c:v>3.08</c:v>
                </c:pt>
                <c:pt idx="3">
                  <c:v>2.97</c:v>
                </c:pt>
                <c:pt idx="4">
                  <c:v>3.12</c:v>
                </c:pt>
                <c:pt idx="5">
                  <c:v>3.64</c:v>
                </c:pt>
                <c:pt idx="6">
                  <c:v>3.62</c:v>
                </c:pt>
                <c:pt idx="7">
                  <c:v>4.3899999999999997</c:v>
                </c:pt>
                <c:pt idx="8">
                  <c:v>4.13</c:v>
                </c:pt>
              </c:numCache>
            </c:numRef>
          </c:val>
          <c:extLst>
            <c:ext xmlns:c16="http://schemas.microsoft.com/office/drawing/2014/chart" uri="{C3380CC4-5D6E-409C-BE32-E72D297353CC}">
              <c16:uniqueId val="{00000000-C523-47B5-9EA6-CBD9B655285A}"/>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D3DCE4"/>
            </a:solidFill>
            <a:prstDash val="solid"/>
            <a:round/>
          </a:ln>
        </c:spPr>
        <c:txPr>
          <a:bodyPr rot="1800000"/>
          <a:lstStyle/>
          <a:p>
            <a:pPr>
              <a:defRPr sz="830" b="0" i="0" u="none" strike="noStrike">
                <a:solidFill>
                  <a:srgbClr val="5A6B80"/>
                </a:solidFill>
                <a:latin typeface="Arial"/>
              </a:defRPr>
            </a:pPr>
            <a:endParaRPr lang="en-US"/>
          </a:p>
        </c:txPr>
        <c:crossAx val="2094734552"/>
        <c:crosses val="autoZero"/>
        <c:auto val="1"/>
        <c:lblAlgn val="ctr"/>
        <c:lblOffset val="100"/>
        <c:noMultiLvlLbl val="1"/>
      </c:catAx>
      <c:valAx>
        <c:axId val="2094734552"/>
        <c:scaling>
          <c:orientation val="minMax"/>
          <c:max val="5.2"/>
        </c:scaling>
        <c:delete val="1"/>
        <c:axPos val="l"/>
        <c:numFmt formatCode="General" sourceLinked="0"/>
        <c:majorTickMark val="out"/>
        <c:minorTickMark val="none"/>
        <c:tickLblPos val="nextTo"/>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doughnutChart>
        <c:varyColors val="1"/>
        <c:ser>
          <c:idx val="0"/>
          <c:order val="0"/>
          <c:tx>
            <c:strRef>
              <c:f>Sheet1!$B$1</c:f>
              <c:strCache>
                <c:ptCount val="1"/>
                <c:pt idx="0">
                  <c:v>Triệu USD</c:v>
                </c:pt>
              </c:strCache>
            </c:strRef>
          </c:tx>
          <c:spPr>
            <a:solidFill>
              <a:schemeClr val="accent1"/>
            </a:solidFill>
            <a:ln w="9525" cap="flat">
              <a:solidFill>
                <a:srgbClr val="F9F9F9"/>
              </a:solidFill>
              <a:prstDash val="solid"/>
              <a:round/>
            </a:ln>
            <a:effectLst/>
          </c:spPr>
          <c:dPt>
            <c:idx val="0"/>
            <c:bubble3D val="0"/>
            <c:spPr>
              <a:solidFill>
                <a:srgbClr val="16253D"/>
              </a:solidFill>
              <a:effectLst/>
            </c:spPr>
            <c:extLst>
              <c:ext xmlns:c16="http://schemas.microsoft.com/office/drawing/2014/chart" uri="{C3380CC4-5D6E-409C-BE32-E72D297353CC}">
                <c16:uniqueId val="{00000001-B7E2-45E5-A497-6A9560F01158}"/>
              </c:ext>
            </c:extLst>
          </c:dPt>
          <c:dPt>
            <c:idx val="1"/>
            <c:bubble3D val="0"/>
            <c:spPr>
              <a:solidFill>
                <a:srgbClr val="24405F"/>
              </a:solidFill>
              <a:effectLst/>
            </c:spPr>
            <c:extLst>
              <c:ext xmlns:c16="http://schemas.microsoft.com/office/drawing/2014/chart" uri="{C3380CC4-5D6E-409C-BE32-E72D297353CC}">
                <c16:uniqueId val="{00000003-B7E2-45E5-A497-6A9560F01158}"/>
              </c:ext>
            </c:extLst>
          </c:dPt>
          <c:dPt>
            <c:idx val="2"/>
            <c:bubble3D val="0"/>
            <c:spPr>
              <a:solidFill>
                <a:srgbClr val="5B7FA6"/>
              </a:solidFill>
              <a:effectLst/>
            </c:spPr>
            <c:extLst>
              <c:ext xmlns:c16="http://schemas.microsoft.com/office/drawing/2014/chart" uri="{C3380CC4-5D6E-409C-BE32-E72D297353CC}">
                <c16:uniqueId val="{00000005-B7E2-45E5-A497-6A9560F01158}"/>
              </c:ext>
            </c:extLst>
          </c:dPt>
          <c:dPt>
            <c:idx val="3"/>
            <c:bubble3D val="0"/>
            <c:spPr>
              <a:solidFill>
                <a:srgbClr val="E08A2A"/>
              </a:solidFill>
              <a:effectLst/>
            </c:spPr>
            <c:extLst>
              <c:ext xmlns:c16="http://schemas.microsoft.com/office/drawing/2014/chart" uri="{C3380CC4-5D6E-409C-BE32-E72D297353CC}">
                <c16:uniqueId val="{00000007-B7E2-45E5-A497-6A9560F01158}"/>
              </c:ext>
            </c:extLst>
          </c:dPt>
          <c:dPt>
            <c:idx val="4"/>
            <c:bubble3D val="0"/>
            <c:spPr>
              <a:solidFill>
                <a:srgbClr val="B8660F"/>
              </a:solidFill>
              <a:effectLst/>
            </c:spPr>
            <c:extLst>
              <c:ext xmlns:c16="http://schemas.microsoft.com/office/drawing/2014/chart" uri="{C3380CC4-5D6E-409C-BE32-E72D297353CC}">
                <c16:uniqueId val="{00000009-B7E2-45E5-A497-6A9560F01158}"/>
              </c:ext>
            </c:extLst>
          </c:dPt>
          <c:cat>
            <c:strRef>
              <c:f>Sheet1!$A$2:$A$6</c:f>
              <c:strCache>
                <c:ptCount val="5"/>
                <c:pt idx="0">
                  <c:v>Hỗ trợ phi tài chính</c:v>
                </c:pt>
                <c:pt idx="1">
                  <c:v>Hỗ trợ năng lượng</c:v>
                </c:pt>
                <c:pt idx="2">
                  <c:v>Trợ cấp tài chính bậc 1</c:v>
                </c:pt>
                <c:pt idx="3">
                  <c:v>Trợ cấp tài chính bậc 2</c:v>
                </c:pt>
                <c:pt idx="4">
                  <c:v>Trợ cấp tài chính bậc 3</c:v>
                </c:pt>
              </c:strCache>
            </c:strRef>
          </c:cat>
          <c:val>
            <c:numRef>
              <c:f>Sheet1!$B$2:$B$6</c:f>
              <c:numCache>
                <c:formatCode>General</c:formatCode>
                <c:ptCount val="5"/>
                <c:pt idx="0">
                  <c:v>3449</c:v>
                </c:pt>
                <c:pt idx="1">
                  <c:v>8633</c:v>
                </c:pt>
                <c:pt idx="2">
                  <c:v>7471</c:v>
                </c:pt>
                <c:pt idx="3">
                  <c:v>32238</c:v>
                </c:pt>
                <c:pt idx="4">
                  <c:v>15809</c:v>
                </c:pt>
              </c:numCache>
            </c:numRef>
          </c:val>
          <c:extLst>
            <c:ext xmlns:c16="http://schemas.microsoft.com/office/drawing/2014/chart" uri="{C3380CC4-5D6E-409C-BE32-E72D297353CC}">
              <c16:uniqueId val="{0000000A-B7E2-45E5-A497-6A9560F01158}"/>
            </c:ext>
          </c:extLst>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legendEntry>
        <c:idx val="0"/>
        <c:txPr>
          <a:bodyPr/>
          <a:lstStyle/>
          <a:p>
            <a:pPr>
              <a:defRPr sz="1200" baseline="0">
                <a:solidFill>
                  <a:srgbClr val="5A6B80"/>
                </a:solidFill>
              </a:defRPr>
            </a:pPr>
            <a:endParaRPr lang="en-US"/>
          </a:p>
        </c:txPr>
      </c:legendEntry>
      <c:legendEntry>
        <c:idx val="1"/>
        <c:txPr>
          <a:bodyPr/>
          <a:lstStyle/>
          <a:p>
            <a:pPr>
              <a:defRPr sz="1200" baseline="0">
                <a:solidFill>
                  <a:srgbClr val="5A6B80"/>
                </a:solidFill>
              </a:defRPr>
            </a:pPr>
            <a:endParaRPr lang="en-US"/>
          </a:p>
        </c:txPr>
      </c:legendEntry>
      <c:legendEntry>
        <c:idx val="2"/>
        <c:txPr>
          <a:bodyPr/>
          <a:lstStyle/>
          <a:p>
            <a:pPr>
              <a:defRPr sz="1200" baseline="0">
                <a:solidFill>
                  <a:srgbClr val="5A6B80"/>
                </a:solidFill>
              </a:defRPr>
            </a:pPr>
            <a:endParaRPr lang="en-US"/>
          </a:p>
        </c:txPr>
      </c:legendEntry>
      <c:legendEntry>
        <c:idx val="3"/>
        <c:txPr>
          <a:bodyPr/>
          <a:lstStyle/>
          <a:p>
            <a:pPr>
              <a:defRPr sz="1200" baseline="0">
                <a:solidFill>
                  <a:srgbClr val="5A6B80"/>
                </a:solidFill>
              </a:defRPr>
            </a:pPr>
            <a:endParaRPr lang="en-US"/>
          </a:p>
        </c:txPr>
      </c:legendEntry>
      <c:legendEntry>
        <c:idx val="4"/>
        <c:txPr>
          <a:bodyPr/>
          <a:lstStyle/>
          <a:p>
            <a:pPr>
              <a:defRPr sz="1200" baseline="0">
                <a:solidFill>
                  <a:srgbClr val="5A6B80"/>
                </a:solidFill>
              </a:defRPr>
            </a:pPr>
            <a:endParaRPr lang="en-US"/>
          </a:p>
        </c:txPr>
      </c:legendEntry>
      <c:layout>
        <c:manualLayout>
          <c:xMode val="edge"/>
          <c:yMode val="edge"/>
          <c:x val="2.7945815667272365E-2"/>
          <c:y val="0.76397237317166344"/>
          <c:w val="0.90671520627229285"/>
          <c:h val="0.21255344842458074"/>
        </c:manualLayout>
      </c:layout>
      <c:overlay val="0"/>
      <c:txPr>
        <a:bodyPr/>
        <a:lstStyle/>
        <a:p>
          <a:pPr>
            <a:defRPr sz="850">
              <a:solidFill>
                <a:srgbClr val="5A6B80"/>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05437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png"/><Relationship Id="rId7"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7.jp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g"/><Relationship Id="rId1" Type="http://schemas.openxmlformats.org/officeDocument/2006/relationships/slideLayout" Target="../slideLayouts/slideLayout1.xml"/><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1.xml"/><Relationship Id="rId4" Type="http://schemas.openxmlformats.org/officeDocument/2006/relationships/image" Target="../media/image29.jpg"/></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E1826"/>
        </a:solidFill>
        <a:effectLst/>
      </p:bgPr>
    </p:bg>
    <p:spTree>
      <p:nvGrpSpPr>
        <p:cNvPr id="1" name=""/>
        <p:cNvGrpSpPr/>
        <p:nvPr/>
      </p:nvGrpSpPr>
      <p:grpSpPr>
        <a:xfrm>
          <a:off x="0" y="0"/>
          <a:ext cx="0" cy="0"/>
          <a:chOff x="0" y="0"/>
          <a:chExt cx="0" cy="0"/>
        </a:xfrm>
      </p:grpSpPr>
      <p:pic>
        <p:nvPicPr>
          <p:cNvPr id="2" name="Image 0" descr="title_bg.jpg"/>
          <p:cNvPicPr>
            <a:picLocks noChangeAspect="1"/>
          </p:cNvPicPr>
          <p:nvPr/>
        </p:nvPicPr>
        <p:blipFill>
          <a:blip r:embed="rId3"/>
          <a:stretch>
            <a:fillRect/>
          </a:stretch>
        </p:blipFill>
        <p:spPr>
          <a:xfrm>
            <a:off x="0" y="0"/>
            <a:ext cx="12191695" cy="6858000"/>
          </a:xfrm>
          <a:prstGeom prst="rect">
            <a:avLst/>
          </a:prstGeom>
        </p:spPr>
      </p:pic>
      <p:sp>
        <p:nvSpPr>
          <p:cNvPr id="5" name="Text 2"/>
          <p:cNvSpPr txBox="1"/>
          <p:nvPr/>
        </p:nvSpPr>
        <p:spPr>
          <a:xfrm>
            <a:off x="642920" y="2460062"/>
            <a:ext cx="10905853" cy="1920240"/>
          </a:xfrm>
          <a:prstGeom prst="rect">
            <a:avLst/>
          </a:prstGeom>
          <a:noFill/>
          <a:ln/>
        </p:spPr>
        <p:txBody>
          <a:bodyPr wrap="square" lIns="0" tIns="0" rIns="0" bIns="0" rtlCol="0" anchor="ctr"/>
          <a:lstStyle/>
          <a:p>
            <a:pPr marL="0" indent="0" algn="ctr">
              <a:lnSpc>
                <a:spcPts val="4600"/>
              </a:lnSpc>
              <a:buNone/>
            </a:pPr>
            <a:r>
              <a:rPr lang="en-US" sz="4000" b="1" dirty="0">
                <a:solidFill>
                  <a:srgbClr val="FFFFFF"/>
                </a:solidFill>
                <a:latin typeface="Times New Roman" pitchFamily="34" charset="0"/>
                <a:ea typeface="Times New Roman" pitchFamily="34" charset="-122"/>
                <a:cs typeface="Times New Roman" pitchFamily="34" charset="-120"/>
              </a:rPr>
              <a:t>TỔNG QUAN VỀ DỰ ÁN</a:t>
            </a:r>
            <a:endParaRPr lang="en-US" sz="4000" dirty="0"/>
          </a:p>
          <a:p>
            <a:pPr marL="0" indent="0" algn="ctr">
              <a:lnSpc>
                <a:spcPts val="4600"/>
              </a:lnSpc>
              <a:buNone/>
            </a:pPr>
            <a:r>
              <a:rPr lang="en-US" sz="4000" b="1" dirty="0">
                <a:solidFill>
                  <a:srgbClr val="FFFFFF"/>
                </a:solidFill>
                <a:latin typeface="Times New Roman" pitchFamily="34" charset="0"/>
                <a:ea typeface="Times New Roman" pitchFamily="34" charset="-122"/>
                <a:cs typeface="Times New Roman" pitchFamily="34" charset="-120"/>
              </a:rPr>
              <a:t>NHÀ MÁY ĐIỆN PHÂN NHÔM ĐẮK NÔNG</a:t>
            </a:r>
            <a:endParaRPr lang="en-US" sz="4000" dirty="0"/>
          </a:p>
        </p:txBody>
      </p:sp>
      <p:sp>
        <p:nvSpPr>
          <p:cNvPr id="6" name="Text 3"/>
          <p:cNvSpPr txBox="1"/>
          <p:nvPr/>
        </p:nvSpPr>
        <p:spPr>
          <a:xfrm>
            <a:off x="1691640" y="5149052"/>
            <a:ext cx="8763924" cy="777240"/>
          </a:xfrm>
          <a:prstGeom prst="rect">
            <a:avLst/>
          </a:prstGeom>
          <a:noFill/>
          <a:ln/>
        </p:spPr>
        <p:txBody>
          <a:bodyPr wrap="square" lIns="0" tIns="0" rIns="0" bIns="0" rtlCol="0" anchor="ctr"/>
          <a:lstStyle/>
          <a:p>
            <a:pPr marL="0" indent="0" algn="ctr">
              <a:buNone/>
            </a:pPr>
            <a:r>
              <a:rPr lang="en-US" sz="2800" b="1" i="1" dirty="0">
                <a:solidFill>
                  <a:srgbClr val="D9E2EC"/>
                </a:solidFill>
                <a:latin typeface="Calibri" pitchFamily="34" charset="0"/>
                <a:ea typeface="Calibri" pitchFamily="34" charset="-122"/>
                <a:cs typeface="Calibri" pitchFamily="34" charset="-120"/>
              </a:rPr>
              <a:t>Tham </a:t>
            </a:r>
            <a:r>
              <a:rPr lang="en-US" sz="2800" b="1" i="1" dirty="0" err="1">
                <a:solidFill>
                  <a:srgbClr val="D9E2EC"/>
                </a:solidFill>
                <a:latin typeface="Calibri" pitchFamily="34" charset="0"/>
                <a:ea typeface="Calibri" pitchFamily="34" charset="-122"/>
                <a:cs typeface="Calibri" pitchFamily="34" charset="-120"/>
              </a:rPr>
              <a:t>luận</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tại</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Hội</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thảo</a:t>
            </a:r>
            <a:r>
              <a:rPr lang="en-US" sz="2800" b="1" i="1" dirty="0">
                <a:solidFill>
                  <a:srgbClr val="D9E2EC"/>
                </a:solidFill>
                <a:latin typeface="Calibri" pitchFamily="34" charset="0"/>
                <a:ea typeface="Calibri" pitchFamily="34" charset="-122"/>
                <a:cs typeface="Calibri" pitchFamily="34" charset="-120"/>
              </a:rPr>
              <a:t> Khoa </a:t>
            </a:r>
            <a:r>
              <a:rPr lang="en-US" sz="2800" b="1" i="1" dirty="0" err="1">
                <a:solidFill>
                  <a:srgbClr val="D9E2EC"/>
                </a:solidFill>
                <a:latin typeface="Calibri" pitchFamily="34" charset="0"/>
                <a:ea typeface="Calibri" pitchFamily="34" charset="-122"/>
                <a:cs typeface="Calibri" pitchFamily="34" charset="-120"/>
              </a:rPr>
              <a:t>học</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Kỹ</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thuật</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Mỏ</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Toàn</a:t>
            </a:r>
            <a:r>
              <a:rPr lang="en-US" sz="2800" b="1" i="1" dirty="0">
                <a:solidFill>
                  <a:srgbClr val="D9E2EC"/>
                </a:solidFill>
                <a:latin typeface="Calibri" pitchFamily="34" charset="0"/>
                <a:ea typeface="Calibri" pitchFamily="34" charset="-122"/>
                <a:cs typeface="Calibri" pitchFamily="34" charset="-120"/>
              </a:rPr>
              <a:t> </a:t>
            </a:r>
            <a:r>
              <a:rPr lang="en-US" sz="2800" b="1" i="1" dirty="0" err="1">
                <a:solidFill>
                  <a:srgbClr val="D9E2EC"/>
                </a:solidFill>
                <a:latin typeface="Calibri" pitchFamily="34" charset="0"/>
                <a:ea typeface="Calibri" pitchFamily="34" charset="-122"/>
                <a:cs typeface="Calibri" pitchFamily="34" charset="-120"/>
              </a:rPr>
              <a:t>quốc</a:t>
            </a:r>
            <a:r>
              <a:rPr lang="en-US" sz="2800" b="1" i="1" dirty="0">
                <a:solidFill>
                  <a:srgbClr val="D9E2EC"/>
                </a:solidFill>
                <a:latin typeface="Calibri" pitchFamily="34" charset="0"/>
                <a:ea typeface="Calibri" pitchFamily="34" charset="-122"/>
                <a:cs typeface="Calibri" pitchFamily="34" charset="-120"/>
              </a:rPr>
              <a:t> 09/10/2026</a:t>
            </a:r>
            <a:endParaRPr lang="en-US" sz="2800" b="1" dirty="0"/>
          </a:p>
        </p:txBody>
      </p:sp>
      <p:sp>
        <p:nvSpPr>
          <p:cNvPr id="13" name="Text 8"/>
          <p:cNvSpPr txBox="1"/>
          <p:nvPr/>
        </p:nvSpPr>
        <p:spPr>
          <a:xfrm>
            <a:off x="1524000" y="1047358"/>
            <a:ext cx="8839200" cy="524429"/>
          </a:xfrm>
          <a:prstGeom prst="rect">
            <a:avLst/>
          </a:prstGeom>
          <a:noFill/>
          <a:ln/>
        </p:spPr>
        <p:txBody>
          <a:bodyPr wrap="square" lIns="0" tIns="0" rIns="0" bIns="0" rtlCol="0" anchor="ctr"/>
          <a:lstStyle/>
          <a:p>
            <a:pPr marL="0" indent="0" algn="ctr">
              <a:lnSpc>
                <a:spcPct val="125000"/>
              </a:lnSpc>
              <a:buNone/>
            </a:pPr>
            <a:r>
              <a:rPr lang="en-US" sz="1200" dirty="0">
                <a:solidFill>
                  <a:srgbClr val="AEC0D4"/>
                </a:solidFill>
                <a:latin typeface="Calibri" pitchFamily="34" charset="0"/>
                <a:ea typeface="Calibri" pitchFamily="34" charset="-122"/>
                <a:cs typeface="Calibri" pitchFamily="34" charset="-120"/>
              </a:rPr>
              <a:t>
</a:t>
            </a:r>
            <a:r>
              <a:rPr lang="en-US" sz="2400" b="1" dirty="0">
                <a:solidFill>
                  <a:srgbClr val="FFFFFF"/>
                </a:solidFill>
                <a:latin typeface="Calibri" pitchFamily="34" charset="0"/>
                <a:ea typeface="Calibri" pitchFamily="34" charset="-122"/>
                <a:cs typeface="Calibri" pitchFamily="34" charset="-120"/>
              </a:rPr>
              <a:t>CÔNG TY TNHH LUYỆN KIM TRẦN HỒNG QUÂN  (LKTHQ)</a:t>
            </a:r>
            <a:endParaRPr lang="en-US" sz="2400" dirty="0"/>
          </a:p>
        </p:txBody>
      </p:sp>
      <p:pic>
        <p:nvPicPr>
          <p:cNvPr id="15" name="Picture 14">
            <a:extLst>
              <a:ext uri="{FF2B5EF4-FFF2-40B4-BE49-F238E27FC236}">
                <a16:creationId xmlns:a16="http://schemas.microsoft.com/office/drawing/2014/main" id="{4D406DE4-0870-8825-A627-A7AD151ACB17}"/>
              </a:ext>
            </a:extLst>
          </p:cNvPr>
          <p:cNvPicPr>
            <a:picLocks noChangeAspect="1"/>
          </p:cNvPicPr>
          <p:nvPr/>
        </p:nvPicPr>
        <p:blipFill>
          <a:blip r:embed="rId4"/>
          <a:stretch>
            <a:fillRect/>
          </a:stretch>
        </p:blipFill>
        <p:spPr>
          <a:xfrm>
            <a:off x="5440680" y="186582"/>
            <a:ext cx="655320" cy="8607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509114"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485371" y="300921"/>
            <a:ext cx="2509114"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NỘI DUNG TRÌNH BÀY</a:t>
            </a:r>
            <a:endParaRPr lang="en-US" sz="1400" b="1" dirty="0"/>
          </a:p>
        </p:txBody>
      </p:sp>
      <p:sp>
        <p:nvSpPr>
          <p:cNvPr id="4" name="Text 2"/>
          <p:cNvSpPr txBox="1"/>
          <p:nvPr/>
        </p:nvSpPr>
        <p:spPr>
          <a:xfrm>
            <a:off x="502920" y="896112"/>
            <a:ext cx="10515600" cy="685800"/>
          </a:xfrm>
          <a:prstGeom prst="rect">
            <a:avLst/>
          </a:prstGeom>
          <a:noFill/>
          <a:ln/>
        </p:spPr>
        <p:txBody>
          <a:bodyPr wrap="square" lIns="0" tIns="0" rIns="0" bIns="0" rtlCol="0" anchor="ctr"/>
          <a:lstStyle/>
          <a:p>
            <a:pPr marL="0" indent="0" algn="ctr">
              <a:buNone/>
            </a:pPr>
            <a:r>
              <a:rPr lang="en-US" sz="2700" b="1" dirty="0">
                <a:solidFill>
                  <a:srgbClr val="16253D"/>
                </a:solidFill>
                <a:latin typeface="Times New Roman" pitchFamily="34" charset="0"/>
                <a:ea typeface="Times New Roman" pitchFamily="34" charset="-122"/>
                <a:cs typeface="Times New Roman" pitchFamily="34" charset="-120"/>
              </a:rPr>
              <a:t>Bốn nội dung chính của bài tham luận</a:t>
            </a:r>
            <a:endParaRPr lang="en-US" sz="2700" dirty="0"/>
          </a:p>
        </p:txBody>
      </p:sp>
      <p:sp>
        <p:nvSpPr>
          <p:cNvPr id="5" name="Shape 3"/>
          <p:cNvSpPr/>
          <p:nvPr/>
        </p:nvSpPr>
        <p:spPr>
          <a:xfrm>
            <a:off x="502920" y="1828800"/>
            <a:ext cx="5431536" cy="2080260"/>
          </a:xfrm>
          <a:prstGeom prst="roundRect">
            <a:avLst>
              <a:gd name="adj" fmla="val 4396"/>
            </a:avLst>
          </a:prstGeom>
          <a:solidFill>
            <a:srgbClr val="EEF2F6"/>
          </a:solidFill>
          <a:ln/>
        </p:spPr>
        <p:txBody>
          <a:bodyPr/>
          <a:lstStyle/>
          <a:p>
            <a:endParaRPr lang="en-US"/>
          </a:p>
        </p:txBody>
      </p:sp>
      <p:sp>
        <p:nvSpPr>
          <p:cNvPr id="6" name="Text 4"/>
          <p:cNvSpPr txBox="1"/>
          <p:nvPr/>
        </p:nvSpPr>
        <p:spPr>
          <a:xfrm>
            <a:off x="822960" y="2103120"/>
            <a:ext cx="1005840" cy="914400"/>
          </a:xfrm>
          <a:prstGeom prst="rect">
            <a:avLst/>
          </a:prstGeom>
          <a:noFill/>
          <a:ln/>
        </p:spPr>
        <p:txBody>
          <a:bodyPr wrap="square" lIns="0" tIns="0" rIns="0" bIns="0" rtlCol="0" anchor="ctr"/>
          <a:lstStyle/>
          <a:p>
            <a:pPr marL="0" indent="0" algn="l">
              <a:buNone/>
            </a:pPr>
            <a:r>
              <a:rPr lang="en-US" sz="4400" b="1" dirty="0">
                <a:solidFill>
                  <a:srgbClr val="D3DCE4"/>
                </a:solidFill>
                <a:latin typeface="Times New Roman" pitchFamily="34" charset="0"/>
                <a:ea typeface="Times New Roman" pitchFamily="34" charset="-122"/>
                <a:cs typeface="Times New Roman" pitchFamily="34" charset="-120"/>
              </a:rPr>
              <a:t>I</a:t>
            </a:r>
            <a:endParaRPr lang="en-US" sz="4400" dirty="0"/>
          </a:p>
        </p:txBody>
      </p:sp>
      <p:sp>
        <p:nvSpPr>
          <p:cNvPr id="7" name="Shape 5"/>
          <p:cNvSpPr/>
          <p:nvPr/>
        </p:nvSpPr>
        <p:spPr>
          <a:xfrm>
            <a:off x="4974336" y="2148840"/>
            <a:ext cx="621792" cy="621792"/>
          </a:xfrm>
          <a:prstGeom prst="ellipse">
            <a:avLst/>
          </a:prstGeom>
          <a:solidFill>
            <a:srgbClr val="16253D"/>
          </a:solidFill>
          <a:ln/>
        </p:spPr>
        <p:txBody>
          <a:bodyPr/>
          <a:lstStyle/>
          <a:p>
            <a:endParaRPr lang="en-US"/>
          </a:p>
        </p:txBody>
      </p:sp>
      <p:pic>
        <p:nvPicPr>
          <p:cNvPr id="8" name="Image 0" descr="icons/globe.png"/>
          <p:cNvPicPr>
            <a:picLocks noChangeAspect="1"/>
          </p:cNvPicPr>
          <p:nvPr/>
        </p:nvPicPr>
        <p:blipFill>
          <a:blip r:embed="rId3"/>
          <a:stretch>
            <a:fillRect/>
          </a:stretch>
        </p:blipFill>
        <p:spPr>
          <a:xfrm>
            <a:off x="5123566" y="2298070"/>
            <a:ext cx="323332" cy="323332"/>
          </a:xfrm>
          <a:prstGeom prst="rect">
            <a:avLst/>
          </a:prstGeom>
        </p:spPr>
      </p:pic>
      <p:sp>
        <p:nvSpPr>
          <p:cNvPr id="9" name="Text 6"/>
          <p:cNvSpPr txBox="1"/>
          <p:nvPr/>
        </p:nvSpPr>
        <p:spPr>
          <a:xfrm>
            <a:off x="822960" y="2788920"/>
            <a:ext cx="4791456" cy="50292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Sự cần thiết &amp; chủ trương</a:t>
            </a:r>
            <a:endParaRPr lang="en-US" sz="2000" dirty="0"/>
          </a:p>
        </p:txBody>
      </p:sp>
      <p:sp>
        <p:nvSpPr>
          <p:cNvPr id="10" name="Text 7"/>
          <p:cNvSpPr txBox="1"/>
          <p:nvPr/>
        </p:nvSpPr>
        <p:spPr>
          <a:xfrm>
            <a:off x="822960" y="3273552"/>
            <a:ext cx="4791456" cy="43434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Vì sao Việt Nam </a:t>
            </a:r>
            <a:r>
              <a:rPr lang="en-US" sz="1600" b="1" dirty="0" err="1">
                <a:solidFill>
                  <a:srgbClr val="5A6B80"/>
                </a:solidFill>
                <a:latin typeface="Calibri" pitchFamily="34" charset="0"/>
                <a:ea typeface="Calibri" pitchFamily="34" charset="-122"/>
                <a:cs typeface="Calibri" pitchFamily="34" charset="-120"/>
              </a:rPr>
              <a:t>cần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phát</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triển</a:t>
            </a:r>
            <a:r>
              <a:rPr lang="en-US" sz="1600" b="1" dirty="0">
                <a:solidFill>
                  <a:srgbClr val="5A6B80"/>
                </a:solidFill>
                <a:latin typeface="Calibri" pitchFamily="34" charset="0"/>
                <a:ea typeface="Calibri" pitchFamily="34" charset="-122"/>
                <a:cs typeface="Calibri" pitchFamily="34" charset="-120"/>
              </a:rPr>
              <a:t> ngành công nghiệp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  và chủ trương nhất quán của Đảng, Nhà nước.</a:t>
            </a:r>
            <a:endParaRPr lang="en-US" sz="1600" b="1" dirty="0"/>
          </a:p>
        </p:txBody>
      </p:sp>
      <p:sp>
        <p:nvSpPr>
          <p:cNvPr id="11" name="Shape 8"/>
          <p:cNvSpPr/>
          <p:nvPr/>
        </p:nvSpPr>
        <p:spPr>
          <a:xfrm>
            <a:off x="6254496" y="1828800"/>
            <a:ext cx="5431536" cy="2080260"/>
          </a:xfrm>
          <a:prstGeom prst="roundRect">
            <a:avLst>
              <a:gd name="adj" fmla="val 4396"/>
            </a:avLst>
          </a:prstGeom>
          <a:solidFill>
            <a:srgbClr val="EEF2F6"/>
          </a:solidFill>
          <a:ln/>
        </p:spPr>
        <p:txBody>
          <a:bodyPr/>
          <a:lstStyle/>
          <a:p>
            <a:endParaRPr lang="en-US"/>
          </a:p>
        </p:txBody>
      </p:sp>
      <p:sp>
        <p:nvSpPr>
          <p:cNvPr id="12" name="Text 9"/>
          <p:cNvSpPr txBox="1"/>
          <p:nvPr/>
        </p:nvSpPr>
        <p:spPr>
          <a:xfrm>
            <a:off x="6574536" y="2103120"/>
            <a:ext cx="1005840" cy="914400"/>
          </a:xfrm>
          <a:prstGeom prst="rect">
            <a:avLst/>
          </a:prstGeom>
          <a:noFill/>
          <a:ln/>
        </p:spPr>
        <p:txBody>
          <a:bodyPr wrap="square" lIns="0" tIns="0" rIns="0" bIns="0" rtlCol="0" anchor="ctr"/>
          <a:lstStyle/>
          <a:p>
            <a:pPr marL="0" indent="0" algn="l">
              <a:buNone/>
            </a:pPr>
            <a:r>
              <a:rPr lang="en-US" sz="4400" b="1" dirty="0">
                <a:solidFill>
                  <a:srgbClr val="D3DCE4"/>
                </a:solidFill>
                <a:latin typeface="Times New Roman" pitchFamily="34" charset="0"/>
                <a:ea typeface="Times New Roman" pitchFamily="34" charset="-122"/>
                <a:cs typeface="Times New Roman" pitchFamily="34" charset="-120"/>
              </a:rPr>
              <a:t>II</a:t>
            </a:r>
            <a:endParaRPr lang="en-US" sz="4400" dirty="0"/>
          </a:p>
        </p:txBody>
      </p:sp>
      <p:sp>
        <p:nvSpPr>
          <p:cNvPr id="13" name="Shape 10"/>
          <p:cNvSpPr/>
          <p:nvPr/>
        </p:nvSpPr>
        <p:spPr>
          <a:xfrm>
            <a:off x="10725912" y="2148840"/>
            <a:ext cx="621792" cy="621792"/>
          </a:xfrm>
          <a:prstGeom prst="ellipse">
            <a:avLst/>
          </a:prstGeom>
          <a:solidFill>
            <a:srgbClr val="16253D"/>
          </a:solidFill>
          <a:ln/>
        </p:spPr>
        <p:txBody>
          <a:bodyPr/>
          <a:lstStyle/>
          <a:p>
            <a:endParaRPr lang="en-US"/>
          </a:p>
        </p:txBody>
      </p:sp>
      <p:pic>
        <p:nvPicPr>
          <p:cNvPr id="14" name="Image 1" descr="icons/scale.png"/>
          <p:cNvPicPr>
            <a:picLocks noChangeAspect="1"/>
          </p:cNvPicPr>
          <p:nvPr/>
        </p:nvPicPr>
        <p:blipFill>
          <a:blip r:embed="rId4"/>
          <a:stretch>
            <a:fillRect/>
          </a:stretch>
        </p:blipFill>
        <p:spPr>
          <a:xfrm>
            <a:off x="10875142" y="2298070"/>
            <a:ext cx="323332" cy="323332"/>
          </a:xfrm>
          <a:prstGeom prst="rect">
            <a:avLst/>
          </a:prstGeom>
        </p:spPr>
      </p:pic>
      <p:sp>
        <p:nvSpPr>
          <p:cNvPr id="15" name="Text 11"/>
          <p:cNvSpPr txBox="1"/>
          <p:nvPr/>
        </p:nvSpPr>
        <p:spPr>
          <a:xfrm>
            <a:off x="6574536" y="2788920"/>
            <a:ext cx="4791456" cy="50292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Chính sách áp dụng</a:t>
            </a:r>
            <a:endParaRPr lang="en-US" sz="2000" dirty="0"/>
          </a:p>
        </p:txBody>
      </p:sp>
      <p:sp>
        <p:nvSpPr>
          <p:cNvPr id="16" name="Text 12"/>
          <p:cNvSpPr txBox="1"/>
          <p:nvPr/>
        </p:nvSpPr>
        <p:spPr>
          <a:xfrm>
            <a:off x="6574536" y="3273552"/>
            <a:ext cx="4791456" cy="43434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Kinh nghiệm quốc tế và cơ chế, chính sách đặc </a:t>
            </a:r>
            <a:r>
              <a:rPr lang="en-US" sz="1600" b="1" dirty="0" err="1">
                <a:solidFill>
                  <a:srgbClr val="5A6B80"/>
                </a:solidFill>
                <a:latin typeface="Calibri" pitchFamily="34" charset="0"/>
                <a:ea typeface="Calibri" pitchFamily="34" charset="-122"/>
                <a:cs typeface="Calibri" pitchFamily="34" charset="-120"/>
              </a:rPr>
              <a:t>thù</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áp</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dụng</a:t>
            </a:r>
            <a:r>
              <a:rPr lang="en-US" sz="1600" b="1" dirty="0">
                <a:solidFill>
                  <a:srgbClr val="5A6B80"/>
                </a:solidFill>
                <a:latin typeface="Calibri" pitchFamily="34" charset="0"/>
                <a:ea typeface="Calibri" pitchFamily="34" charset="-122"/>
                <a:cs typeface="Calibri" pitchFamily="34" charset="-120"/>
              </a:rPr>
              <a:t> cho Dự án Đắk Nông.</a:t>
            </a:r>
            <a:endParaRPr lang="en-US" sz="1600" b="1" dirty="0"/>
          </a:p>
        </p:txBody>
      </p:sp>
      <p:sp>
        <p:nvSpPr>
          <p:cNvPr id="17" name="Shape 13"/>
          <p:cNvSpPr/>
          <p:nvPr/>
        </p:nvSpPr>
        <p:spPr>
          <a:xfrm>
            <a:off x="502920" y="4229100"/>
            <a:ext cx="5431536" cy="2080260"/>
          </a:xfrm>
          <a:prstGeom prst="roundRect">
            <a:avLst>
              <a:gd name="adj" fmla="val 4396"/>
            </a:avLst>
          </a:prstGeom>
          <a:solidFill>
            <a:srgbClr val="EEF2F6"/>
          </a:solidFill>
          <a:ln/>
        </p:spPr>
        <p:txBody>
          <a:bodyPr/>
          <a:lstStyle/>
          <a:p>
            <a:endParaRPr lang="en-US"/>
          </a:p>
        </p:txBody>
      </p:sp>
      <p:sp>
        <p:nvSpPr>
          <p:cNvPr id="18" name="Text 14"/>
          <p:cNvSpPr txBox="1"/>
          <p:nvPr/>
        </p:nvSpPr>
        <p:spPr>
          <a:xfrm>
            <a:off x="822960" y="4503420"/>
            <a:ext cx="1005840" cy="914400"/>
          </a:xfrm>
          <a:prstGeom prst="rect">
            <a:avLst/>
          </a:prstGeom>
          <a:noFill/>
          <a:ln/>
        </p:spPr>
        <p:txBody>
          <a:bodyPr wrap="square" lIns="0" tIns="0" rIns="0" bIns="0" rtlCol="0" anchor="ctr"/>
          <a:lstStyle/>
          <a:p>
            <a:pPr marL="0" indent="0" algn="l">
              <a:buNone/>
            </a:pPr>
            <a:r>
              <a:rPr lang="en-US" sz="4400" b="1" dirty="0">
                <a:solidFill>
                  <a:srgbClr val="D3DCE4"/>
                </a:solidFill>
                <a:latin typeface="Times New Roman" pitchFamily="34" charset="0"/>
                <a:ea typeface="Times New Roman" pitchFamily="34" charset="-122"/>
                <a:cs typeface="Times New Roman" pitchFamily="34" charset="-120"/>
              </a:rPr>
              <a:t>III</a:t>
            </a:r>
            <a:endParaRPr lang="en-US" sz="4400" dirty="0"/>
          </a:p>
        </p:txBody>
      </p:sp>
      <p:sp>
        <p:nvSpPr>
          <p:cNvPr id="19" name="Shape 15"/>
          <p:cNvSpPr/>
          <p:nvPr/>
        </p:nvSpPr>
        <p:spPr>
          <a:xfrm>
            <a:off x="4974336" y="4549140"/>
            <a:ext cx="621792" cy="621792"/>
          </a:xfrm>
          <a:prstGeom prst="ellipse">
            <a:avLst/>
          </a:prstGeom>
          <a:solidFill>
            <a:srgbClr val="16253D"/>
          </a:solidFill>
          <a:ln/>
        </p:spPr>
        <p:txBody>
          <a:bodyPr/>
          <a:lstStyle/>
          <a:p>
            <a:endParaRPr lang="en-US"/>
          </a:p>
        </p:txBody>
      </p:sp>
      <p:pic>
        <p:nvPicPr>
          <p:cNvPr id="20" name="Image 2" descr="icons/factory.png"/>
          <p:cNvPicPr>
            <a:picLocks noChangeAspect="1"/>
          </p:cNvPicPr>
          <p:nvPr/>
        </p:nvPicPr>
        <p:blipFill>
          <a:blip r:embed="rId5"/>
          <a:stretch>
            <a:fillRect/>
          </a:stretch>
        </p:blipFill>
        <p:spPr>
          <a:xfrm>
            <a:off x="5123566" y="4698370"/>
            <a:ext cx="323332" cy="323332"/>
          </a:xfrm>
          <a:prstGeom prst="rect">
            <a:avLst/>
          </a:prstGeom>
        </p:spPr>
      </p:pic>
      <p:sp>
        <p:nvSpPr>
          <p:cNvPr id="21" name="Text 16"/>
          <p:cNvSpPr txBox="1"/>
          <p:nvPr/>
        </p:nvSpPr>
        <p:spPr>
          <a:xfrm>
            <a:off x="822960" y="5189220"/>
            <a:ext cx="4791456" cy="50292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Tóm tắt nội dung Dự án</a:t>
            </a:r>
            <a:endParaRPr lang="en-US" sz="2000" dirty="0"/>
          </a:p>
        </p:txBody>
      </p:sp>
      <p:sp>
        <p:nvSpPr>
          <p:cNvPr id="22" name="Text 17"/>
          <p:cNvSpPr txBox="1"/>
          <p:nvPr/>
        </p:nvSpPr>
        <p:spPr>
          <a:xfrm>
            <a:off x="822960" y="5673852"/>
            <a:ext cx="4791456" cy="43434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Quy mô, công nghệ điện phân 500 kA và quy trình sản xuất nhôm kim loại.</a:t>
            </a:r>
            <a:endParaRPr lang="en-US" sz="1600" b="1" dirty="0"/>
          </a:p>
        </p:txBody>
      </p:sp>
      <p:sp>
        <p:nvSpPr>
          <p:cNvPr id="23" name="Shape 18"/>
          <p:cNvSpPr/>
          <p:nvPr/>
        </p:nvSpPr>
        <p:spPr>
          <a:xfrm>
            <a:off x="6254496" y="4229100"/>
            <a:ext cx="5431536" cy="2080260"/>
          </a:xfrm>
          <a:prstGeom prst="roundRect">
            <a:avLst>
              <a:gd name="adj" fmla="val 4396"/>
            </a:avLst>
          </a:prstGeom>
          <a:solidFill>
            <a:srgbClr val="EEF2F6"/>
          </a:solidFill>
          <a:ln/>
        </p:spPr>
        <p:txBody>
          <a:bodyPr/>
          <a:lstStyle/>
          <a:p>
            <a:endParaRPr lang="en-US"/>
          </a:p>
        </p:txBody>
      </p:sp>
      <p:sp>
        <p:nvSpPr>
          <p:cNvPr id="24" name="Text 19"/>
          <p:cNvSpPr txBox="1"/>
          <p:nvPr/>
        </p:nvSpPr>
        <p:spPr>
          <a:xfrm>
            <a:off x="6574536" y="4503420"/>
            <a:ext cx="1005840" cy="914400"/>
          </a:xfrm>
          <a:prstGeom prst="rect">
            <a:avLst/>
          </a:prstGeom>
          <a:noFill/>
          <a:ln/>
        </p:spPr>
        <p:txBody>
          <a:bodyPr wrap="square" lIns="0" tIns="0" rIns="0" bIns="0" rtlCol="0" anchor="ctr"/>
          <a:lstStyle/>
          <a:p>
            <a:pPr marL="0" indent="0" algn="l">
              <a:buNone/>
            </a:pPr>
            <a:r>
              <a:rPr lang="en-US" sz="4400" b="1" dirty="0">
                <a:solidFill>
                  <a:srgbClr val="D3DCE4"/>
                </a:solidFill>
                <a:latin typeface="Times New Roman" pitchFamily="34" charset="0"/>
                <a:ea typeface="Times New Roman" pitchFamily="34" charset="-122"/>
                <a:cs typeface="Times New Roman" pitchFamily="34" charset="-120"/>
              </a:rPr>
              <a:t>IV</a:t>
            </a:r>
            <a:endParaRPr lang="en-US" sz="4400" dirty="0"/>
          </a:p>
        </p:txBody>
      </p:sp>
      <p:sp>
        <p:nvSpPr>
          <p:cNvPr id="25" name="Shape 20"/>
          <p:cNvSpPr/>
          <p:nvPr/>
        </p:nvSpPr>
        <p:spPr>
          <a:xfrm>
            <a:off x="10725912" y="4549140"/>
            <a:ext cx="621792" cy="621792"/>
          </a:xfrm>
          <a:prstGeom prst="ellipse">
            <a:avLst/>
          </a:prstGeom>
          <a:solidFill>
            <a:srgbClr val="16253D"/>
          </a:solidFill>
          <a:ln/>
        </p:spPr>
        <p:txBody>
          <a:bodyPr/>
          <a:lstStyle/>
          <a:p>
            <a:endParaRPr lang="en-US"/>
          </a:p>
        </p:txBody>
      </p:sp>
      <p:pic>
        <p:nvPicPr>
          <p:cNvPr id="26" name="Image 3" descr="icons/flag.png"/>
          <p:cNvPicPr>
            <a:picLocks noChangeAspect="1"/>
          </p:cNvPicPr>
          <p:nvPr/>
        </p:nvPicPr>
        <p:blipFill>
          <a:blip r:embed="rId6"/>
          <a:stretch>
            <a:fillRect/>
          </a:stretch>
        </p:blipFill>
        <p:spPr>
          <a:xfrm>
            <a:off x="10875142" y="4698370"/>
            <a:ext cx="323332" cy="323332"/>
          </a:xfrm>
          <a:prstGeom prst="rect">
            <a:avLst/>
          </a:prstGeom>
        </p:spPr>
      </p:pic>
      <p:sp>
        <p:nvSpPr>
          <p:cNvPr id="27" name="Text 21"/>
          <p:cNvSpPr txBox="1"/>
          <p:nvPr/>
        </p:nvSpPr>
        <p:spPr>
          <a:xfrm>
            <a:off x="6574536" y="5189220"/>
            <a:ext cx="4791456" cy="50292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Kết quả thực hiện đầu tư</a:t>
            </a:r>
            <a:endParaRPr lang="en-US" sz="2000" dirty="0"/>
          </a:p>
        </p:txBody>
      </p:sp>
      <p:sp>
        <p:nvSpPr>
          <p:cNvPr id="28" name="Text 22"/>
          <p:cNvSpPr txBox="1"/>
          <p:nvPr/>
        </p:nvSpPr>
        <p:spPr>
          <a:xfrm>
            <a:off x="6574536" y="5673852"/>
            <a:ext cx="4791456" cy="43434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Tiến độ triển khai, cột mốc sản phẩm đầu tiên </a:t>
            </a:r>
            <a:r>
              <a:rPr lang="en-US" sz="1600" b="1" dirty="0" err="1">
                <a:solidFill>
                  <a:srgbClr val="5A6B80"/>
                </a:solidFill>
                <a:latin typeface="Calibri" pitchFamily="34" charset="0"/>
                <a:ea typeface="Calibri" pitchFamily="34" charset="-122"/>
                <a:cs typeface="Calibri" pitchFamily="34" charset="-120"/>
              </a:rPr>
              <a:t>và</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hiệu</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quả</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kinh</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tế</a:t>
            </a:r>
            <a:r>
              <a:rPr lang="en-US" sz="1600" b="1" dirty="0">
                <a:solidFill>
                  <a:srgbClr val="5A6B80"/>
                </a:solidFill>
                <a:latin typeface="Calibri" pitchFamily="34" charset="0"/>
                <a:ea typeface="Calibri" pitchFamily="34" charset="-122"/>
                <a:cs typeface="Calibri" pitchFamily="34" charset="-120"/>
              </a:rPr>
              <a:t> - </a:t>
            </a:r>
            <a:r>
              <a:rPr lang="en-US" sz="1600" b="1" dirty="0" err="1">
                <a:solidFill>
                  <a:srgbClr val="5A6B80"/>
                </a:solidFill>
                <a:latin typeface="Calibri" pitchFamily="34" charset="0"/>
                <a:ea typeface="Calibri" pitchFamily="34" charset="-122"/>
                <a:cs typeface="Calibri" pitchFamily="34" charset="-120"/>
              </a:rPr>
              <a:t>xã</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hội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của</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án</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29" name="Text 23"/>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30" name="Text 24"/>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209190"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209190"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  SỰ CẦN THIẾT</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Vì sao Việt Nam cần sản xuất nhôm kim loại?</a:t>
            </a:r>
            <a:endParaRPr lang="en-US" sz="2700" dirty="0"/>
          </a:p>
        </p:txBody>
      </p:sp>
      <p:sp>
        <p:nvSpPr>
          <p:cNvPr id="5" name="Shape 3"/>
          <p:cNvSpPr/>
          <p:nvPr/>
        </p:nvSpPr>
        <p:spPr>
          <a:xfrm>
            <a:off x="502920" y="1828800"/>
            <a:ext cx="566928" cy="566928"/>
          </a:xfrm>
          <a:prstGeom prst="ellipse">
            <a:avLst/>
          </a:prstGeom>
          <a:solidFill>
            <a:srgbClr val="16253D"/>
          </a:solidFill>
          <a:ln/>
        </p:spPr>
        <p:txBody>
          <a:bodyPr/>
          <a:lstStyle/>
          <a:p>
            <a:endParaRPr lang="en-US"/>
          </a:p>
        </p:txBody>
      </p:sp>
      <p:pic>
        <p:nvPicPr>
          <p:cNvPr id="6" name="Image 0" descr="icons/building.png"/>
          <p:cNvPicPr>
            <a:picLocks noChangeAspect="1"/>
          </p:cNvPicPr>
          <p:nvPr/>
        </p:nvPicPr>
        <p:blipFill>
          <a:blip r:embed="rId3"/>
          <a:stretch>
            <a:fillRect/>
          </a:stretch>
        </p:blipFill>
        <p:spPr>
          <a:xfrm>
            <a:off x="638983" y="1964863"/>
            <a:ext cx="294803" cy="294803"/>
          </a:xfrm>
          <a:prstGeom prst="rect">
            <a:avLst/>
          </a:prstGeom>
        </p:spPr>
      </p:pic>
      <p:sp>
        <p:nvSpPr>
          <p:cNvPr id="7" name="Text 4"/>
          <p:cNvSpPr txBox="1"/>
          <p:nvPr/>
        </p:nvSpPr>
        <p:spPr>
          <a:xfrm>
            <a:off x="1298448" y="1801368"/>
            <a:ext cx="6035040" cy="36576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Vật liệu chiến lược</a:t>
            </a:r>
            <a:endParaRPr lang="en-US" dirty="0"/>
          </a:p>
        </p:txBody>
      </p:sp>
      <p:sp>
        <p:nvSpPr>
          <p:cNvPr id="8" name="Text 5"/>
          <p:cNvSpPr txBox="1"/>
          <p:nvPr/>
        </p:nvSpPr>
        <p:spPr>
          <a:xfrm>
            <a:off x="1298448" y="2176272"/>
            <a:ext cx="6126480" cy="105156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Nhôm là vật liệu được sử dụng rất rộng rãi — chỉ sau sắt thép — trong xây dựng, cơ khí chế tạo, công nghiệp tiêu dùng, thực phẩm và </a:t>
            </a:r>
            <a:r>
              <a:rPr lang="en-US" sz="1600" b="1" dirty="0" err="1">
                <a:solidFill>
                  <a:srgbClr val="5A6B80"/>
                </a:solidFill>
                <a:latin typeface="Calibri" pitchFamily="34" charset="0"/>
                <a:ea typeface="Calibri" pitchFamily="34" charset="-122"/>
                <a:cs typeface="Calibri" pitchFamily="34" charset="-120"/>
              </a:rPr>
              <a:t>quốc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phòng</a:t>
            </a:r>
            <a:r>
              <a:rPr lang="en-US" sz="1600" b="1" dirty="0">
                <a:solidFill>
                  <a:srgbClr val="5A6B80"/>
                </a:solidFill>
                <a:latin typeface="Calibri" pitchFamily="34" charset="0"/>
                <a:ea typeface="Calibri" pitchFamily="34" charset="-122"/>
                <a:cs typeface="Calibri" pitchFamily="34" charset="-120"/>
              </a:rPr>
              <a:t> v.v.</a:t>
            </a:r>
            <a:endParaRPr lang="en-US" sz="1600" b="1" dirty="0"/>
          </a:p>
        </p:txBody>
      </p:sp>
      <p:sp>
        <p:nvSpPr>
          <p:cNvPr id="9" name="Shape 6"/>
          <p:cNvSpPr/>
          <p:nvPr/>
        </p:nvSpPr>
        <p:spPr>
          <a:xfrm>
            <a:off x="502920" y="3246120"/>
            <a:ext cx="566928" cy="566928"/>
          </a:xfrm>
          <a:prstGeom prst="ellipse">
            <a:avLst/>
          </a:prstGeom>
          <a:solidFill>
            <a:srgbClr val="16253D"/>
          </a:solidFill>
          <a:ln/>
        </p:spPr>
        <p:txBody>
          <a:bodyPr/>
          <a:lstStyle/>
          <a:p>
            <a:endParaRPr lang="en-US"/>
          </a:p>
        </p:txBody>
      </p:sp>
      <p:pic>
        <p:nvPicPr>
          <p:cNvPr id="10" name="Image 1" descr="icons/globe.png"/>
          <p:cNvPicPr>
            <a:picLocks noChangeAspect="1"/>
          </p:cNvPicPr>
          <p:nvPr/>
        </p:nvPicPr>
        <p:blipFill>
          <a:blip r:embed="rId4"/>
          <a:stretch>
            <a:fillRect/>
          </a:stretch>
        </p:blipFill>
        <p:spPr>
          <a:xfrm>
            <a:off x="638983" y="3382183"/>
            <a:ext cx="294803" cy="294803"/>
          </a:xfrm>
          <a:prstGeom prst="rect">
            <a:avLst/>
          </a:prstGeom>
        </p:spPr>
      </p:pic>
      <p:sp>
        <p:nvSpPr>
          <p:cNvPr id="11" name="Text 7"/>
          <p:cNvSpPr txBox="1"/>
          <p:nvPr/>
        </p:nvSpPr>
        <p:spPr>
          <a:xfrm>
            <a:off x="1298448" y="3218688"/>
            <a:ext cx="6035040" cy="36576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Phụ thuộc nhập khẩu lớn</a:t>
            </a:r>
            <a:endParaRPr lang="en-US" dirty="0"/>
          </a:p>
        </p:txBody>
      </p:sp>
      <p:sp>
        <p:nvSpPr>
          <p:cNvPr id="12" name="Text 8"/>
          <p:cNvSpPr txBox="1"/>
          <p:nvPr/>
        </p:nvSpPr>
        <p:spPr>
          <a:xfrm>
            <a:off x="1298448" y="3593592"/>
            <a:ext cx="6126480" cy="105156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Hằng năm Việt Nam nhập khẩu bình quân khoảng 1,2 – 1,5 triệu tấn nhôm (phôi và thành phẩm), trị giá 4,0 – 5,0 tỷ USD/năm (giá tháng 8/2026).</a:t>
            </a:r>
            <a:endParaRPr lang="en-US" sz="1600" b="1" dirty="0"/>
          </a:p>
        </p:txBody>
      </p:sp>
      <p:sp>
        <p:nvSpPr>
          <p:cNvPr id="13" name="Shape 9"/>
          <p:cNvSpPr/>
          <p:nvPr/>
        </p:nvSpPr>
        <p:spPr>
          <a:xfrm>
            <a:off x="502920" y="4663440"/>
            <a:ext cx="566928" cy="566928"/>
          </a:xfrm>
          <a:prstGeom prst="ellipse">
            <a:avLst/>
          </a:prstGeom>
          <a:solidFill>
            <a:srgbClr val="16253D"/>
          </a:solidFill>
          <a:ln/>
        </p:spPr>
        <p:txBody>
          <a:bodyPr/>
          <a:lstStyle/>
          <a:p>
            <a:endParaRPr lang="en-US"/>
          </a:p>
        </p:txBody>
      </p:sp>
      <p:pic>
        <p:nvPicPr>
          <p:cNvPr id="14" name="Image 2" descr="icons/chart.png"/>
          <p:cNvPicPr>
            <a:picLocks noChangeAspect="1"/>
          </p:cNvPicPr>
          <p:nvPr/>
        </p:nvPicPr>
        <p:blipFill>
          <a:blip r:embed="rId5"/>
          <a:stretch>
            <a:fillRect/>
          </a:stretch>
        </p:blipFill>
        <p:spPr>
          <a:xfrm>
            <a:off x="638983" y="4799503"/>
            <a:ext cx="294803" cy="294803"/>
          </a:xfrm>
          <a:prstGeom prst="rect">
            <a:avLst/>
          </a:prstGeom>
        </p:spPr>
      </p:pic>
      <p:sp>
        <p:nvSpPr>
          <p:cNvPr id="15" name="Text 10"/>
          <p:cNvSpPr txBox="1"/>
          <p:nvPr/>
        </p:nvSpPr>
        <p:spPr>
          <a:xfrm>
            <a:off x="1205911" y="4616623"/>
            <a:ext cx="6035040" cy="36576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Gia tăng giá trị 4 lần</a:t>
            </a:r>
            <a:endParaRPr lang="en-US" dirty="0"/>
          </a:p>
        </p:txBody>
      </p:sp>
      <p:sp>
        <p:nvSpPr>
          <p:cNvPr id="16" name="Text 11"/>
          <p:cNvSpPr txBox="1"/>
          <p:nvPr/>
        </p:nvSpPr>
        <p:spPr>
          <a:xfrm>
            <a:off x="1298448" y="5010912"/>
            <a:ext cx="6126480" cy="105156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Nếu sản xuất được nhôm kim </a:t>
            </a:r>
            <a:r>
              <a:rPr lang="en-US" sz="1600" b="1" dirty="0" err="1">
                <a:solidFill>
                  <a:srgbClr val="5A6B80"/>
                </a:solidFill>
                <a:latin typeface="Calibri" pitchFamily="34" charset="0"/>
                <a:ea typeface="Calibri" pitchFamily="34" charset="-122"/>
                <a:cs typeface="Calibri" pitchFamily="34" charset="-120"/>
              </a:rPr>
              <a:t>loại</a:t>
            </a:r>
            <a:r>
              <a:rPr lang="en-US" sz="1600" b="1" dirty="0">
                <a:solidFill>
                  <a:srgbClr val="5A6B80"/>
                </a:solidFill>
                <a:latin typeface="Calibri" pitchFamily="34" charset="0"/>
                <a:ea typeface="Calibri" pitchFamily="34" charset="-122"/>
                <a:cs typeface="Calibri" pitchFamily="34" charset="-120"/>
              </a:rPr>
              <a:t> — </a:t>
            </a:r>
            <a:r>
              <a:rPr lang="en-US" sz="1600" b="1" dirty="0" err="1">
                <a:solidFill>
                  <a:srgbClr val="5A6B80"/>
                </a:solidFill>
                <a:latin typeface="Calibri" pitchFamily="34" charset="0"/>
                <a:ea typeface="Calibri" pitchFamily="34" charset="-122"/>
                <a:cs typeface="Calibri" pitchFamily="34" charset="-120"/>
              </a:rPr>
              <a:t>giá</a:t>
            </a:r>
            <a:r>
              <a:rPr lang="en-US" sz="1600" b="1" dirty="0">
                <a:solidFill>
                  <a:srgbClr val="5A6B80"/>
                </a:solidFill>
                <a:latin typeface="Calibri" pitchFamily="34" charset="0"/>
                <a:ea typeface="Calibri" pitchFamily="34" charset="-122"/>
                <a:cs typeface="Calibri" pitchFamily="34" charset="-120"/>
              </a:rPr>
              <a:t> trị gia tăng của alumin sẽ tăng gấp khoảng 4 lần so với </a:t>
            </a:r>
            <a:r>
              <a:rPr lang="en-US" sz="1600" b="1" dirty="0" err="1">
                <a:solidFill>
                  <a:srgbClr val="5A6B80"/>
                </a:solidFill>
                <a:latin typeface="Calibri" pitchFamily="34" charset="0"/>
                <a:ea typeface="Calibri" pitchFamily="34" charset="-122"/>
                <a:cs typeface="Calibri" pitchFamily="34" charset="-120"/>
              </a:rPr>
              <a:t>xuất</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khẩu</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17" name="Shape 12"/>
          <p:cNvSpPr/>
          <p:nvPr/>
        </p:nvSpPr>
        <p:spPr>
          <a:xfrm>
            <a:off x="7818120" y="1828800"/>
            <a:ext cx="3886200" cy="1965960"/>
          </a:xfrm>
          <a:prstGeom prst="roundRect">
            <a:avLst>
              <a:gd name="adj" fmla="val 4651"/>
            </a:avLst>
          </a:prstGeom>
          <a:solidFill>
            <a:srgbClr val="16253D"/>
          </a:solidFill>
          <a:ln/>
        </p:spPr>
        <p:txBody>
          <a:bodyPr/>
          <a:lstStyle/>
          <a:p>
            <a:endParaRPr lang="en-US"/>
          </a:p>
        </p:txBody>
      </p:sp>
      <p:sp>
        <p:nvSpPr>
          <p:cNvPr id="18" name="Text 13"/>
          <p:cNvSpPr txBox="1"/>
          <p:nvPr/>
        </p:nvSpPr>
        <p:spPr>
          <a:xfrm>
            <a:off x="8092440" y="1993392"/>
            <a:ext cx="3337560" cy="640080"/>
          </a:xfrm>
          <a:prstGeom prst="rect">
            <a:avLst/>
          </a:prstGeom>
          <a:noFill/>
          <a:ln/>
        </p:spPr>
        <p:txBody>
          <a:bodyPr wrap="square" lIns="0" tIns="0" rIns="0" bIns="0" rtlCol="0" anchor="ctr"/>
          <a:lstStyle/>
          <a:p>
            <a:pPr marL="0" indent="0">
              <a:buNone/>
            </a:pPr>
            <a:r>
              <a:rPr lang="en-US" sz="3000" b="1" dirty="0">
                <a:solidFill>
                  <a:srgbClr val="E08A2A"/>
                </a:solidFill>
                <a:latin typeface="Times New Roman" pitchFamily="34" charset="0"/>
                <a:ea typeface="Times New Roman" pitchFamily="34" charset="-122"/>
                <a:cs typeface="Times New Roman" pitchFamily="34" charset="-120"/>
              </a:rPr>
              <a:t>9,5 tỷ tấn</a:t>
            </a:r>
            <a:endParaRPr lang="en-US" sz="3000" dirty="0"/>
          </a:p>
        </p:txBody>
      </p:sp>
      <p:sp>
        <p:nvSpPr>
          <p:cNvPr id="19" name="Text 14"/>
          <p:cNvSpPr txBox="1"/>
          <p:nvPr/>
        </p:nvSpPr>
        <p:spPr>
          <a:xfrm>
            <a:off x="8092440" y="2670048"/>
            <a:ext cx="3337560" cy="1005840"/>
          </a:xfrm>
          <a:prstGeom prst="rect">
            <a:avLst/>
          </a:prstGeom>
          <a:noFill/>
          <a:ln/>
        </p:spPr>
        <p:txBody>
          <a:bodyPr wrap="square" lIns="0" tIns="0" rIns="0" bIns="0" rtlCol="0" anchor="ctr"/>
          <a:lstStyle/>
          <a:p>
            <a:pPr marL="0" indent="0">
              <a:lnSpc>
                <a:spcPct val="125000"/>
              </a:lnSpc>
              <a:buNone/>
            </a:pPr>
            <a:r>
              <a:rPr lang="en-US" sz="1600" dirty="0">
                <a:solidFill>
                  <a:srgbClr val="D9E2EC"/>
                </a:solidFill>
                <a:latin typeface="Calibri" pitchFamily="34" charset="0"/>
                <a:ea typeface="Calibri" pitchFamily="34" charset="-122"/>
                <a:cs typeface="Calibri" pitchFamily="34" charset="-120"/>
              </a:rPr>
              <a:t>Trữ lượng &amp; tài nguyên quặng bôxít của Việt Nam 9,5 </a:t>
            </a:r>
            <a:r>
              <a:rPr lang="en-US" sz="1600" dirty="0" err="1">
                <a:solidFill>
                  <a:srgbClr val="D9E2EC"/>
                </a:solidFill>
                <a:latin typeface="Calibri" pitchFamily="34" charset="0"/>
                <a:ea typeface="Calibri" pitchFamily="34" charset="-122"/>
                <a:cs typeface="Calibri" pitchFamily="34" charset="-120"/>
              </a:rPr>
              <a:t>tỷ</a:t>
            </a:r>
            <a:r>
              <a:rPr lang="en-US" sz="1600" dirty="0">
                <a:solidFill>
                  <a:srgbClr val="D9E2EC"/>
                </a:solidFill>
                <a:latin typeface="Calibri" pitchFamily="34" charset="0"/>
                <a:ea typeface="Calibri" pitchFamily="34" charset="-122"/>
                <a:cs typeface="Calibri" pitchFamily="34" charset="-120"/>
              </a:rPr>
              <a:t> </a:t>
            </a:r>
            <a:r>
              <a:rPr lang="en-US" sz="1600" dirty="0" err="1">
                <a:solidFill>
                  <a:srgbClr val="D9E2EC"/>
                </a:solidFill>
                <a:latin typeface="Calibri" pitchFamily="34" charset="0"/>
                <a:ea typeface="Calibri" pitchFamily="34" charset="-122"/>
                <a:cs typeface="Calibri" pitchFamily="34" charset="-120"/>
              </a:rPr>
              <a:t>tấn</a:t>
            </a:r>
            <a:r>
              <a:rPr lang="en-US" sz="1600" dirty="0">
                <a:solidFill>
                  <a:srgbClr val="D9E2EC"/>
                </a:solidFill>
                <a:latin typeface="Calibri" pitchFamily="34" charset="0"/>
                <a:ea typeface="Calibri" pitchFamily="34" charset="-122"/>
                <a:cs typeface="Calibri" pitchFamily="34" charset="-120"/>
              </a:rPr>
              <a:t>— trong đó Lâm Đồng chiếm khoảng 7,0 tỷ tấn (74%).</a:t>
            </a:r>
            <a:endParaRPr lang="en-US" sz="1600" dirty="0"/>
          </a:p>
        </p:txBody>
      </p:sp>
      <p:sp>
        <p:nvSpPr>
          <p:cNvPr id="20" name="Shape 15"/>
          <p:cNvSpPr/>
          <p:nvPr/>
        </p:nvSpPr>
        <p:spPr>
          <a:xfrm>
            <a:off x="7818120" y="3977640"/>
            <a:ext cx="3886200" cy="1920240"/>
          </a:xfrm>
          <a:prstGeom prst="roundRect">
            <a:avLst>
              <a:gd name="adj" fmla="val 4762"/>
            </a:avLst>
          </a:prstGeom>
          <a:solidFill>
            <a:srgbClr val="EEF2F6"/>
          </a:solidFill>
          <a:ln/>
        </p:spPr>
        <p:txBody>
          <a:bodyPr/>
          <a:lstStyle/>
          <a:p>
            <a:endParaRPr lang="en-US"/>
          </a:p>
        </p:txBody>
      </p:sp>
      <p:sp>
        <p:nvSpPr>
          <p:cNvPr id="21" name="Text 16"/>
          <p:cNvSpPr txBox="1"/>
          <p:nvPr/>
        </p:nvSpPr>
        <p:spPr>
          <a:xfrm>
            <a:off x="8092440" y="4142232"/>
            <a:ext cx="3337560" cy="594360"/>
          </a:xfrm>
          <a:prstGeom prst="rect">
            <a:avLst/>
          </a:prstGeom>
          <a:noFill/>
          <a:ln/>
        </p:spPr>
        <p:txBody>
          <a:bodyPr wrap="square" lIns="0" tIns="0" rIns="0" bIns="0" rtlCol="0" anchor="ctr"/>
          <a:lstStyle/>
          <a:p>
            <a:pPr marL="0" indent="0">
              <a:buNone/>
            </a:pPr>
            <a:r>
              <a:rPr lang="en-US" sz="2400" b="1" dirty="0">
                <a:solidFill>
                  <a:srgbClr val="16253D"/>
                </a:solidFill>
                <a:latin typeface="Times New Roman" pitchFamily="34" charset="0"/>
                <a:ea typeface="Times New Roman" pitchFamily="34" charset="-122"/>
                <a:cs typeface="Times New Roman" pitchFamily="34" charset="-120"/>
              </a:rPr>
              <a:t>1,3 triệu tấn/năm</a:t>
            </a:r>
            <a:endParaRPr lang="en-US" sz="2400" dirty="0"/>
          </a:p>
        </p:txBody>
      </p:sp>
      <p:sp>
        <p:nvSpPr>
          <p:cNvPr id="22" name="Text 17"/>
          <p:cNvSpPr txBox="1"/>
          <p:nvPr/>
        </p:nvSpPr>
        <p:spPr>
          <a:xfrm>
            <a:off x="8092440" y="4727448"/>
            <a:ext cx="3337560" cy="1097280"/>
          </a:xfrm>
          <a:prstGeom prst="rect">
            <a:avLst/>
          </a:prstGeom>
          <a:noFill/>
          <a:ln/>
        </p:spPr>
        <p:txBody>
          <a:bodyPr wrap="square" lIns="0" tIns="0" rIns="0" bIns="0" rtlCol="0" anchor="ctr"/>
          <a:lstStyle/>
          <a:p>
            <a:pPr marL="0" indent="0">
              <a:lnSpc>
                <a:spcPct val="122000"/>
              </a:lnSpc>
              <a:buNone/>
            </a:pPr>
            <a:r>
              <a:rPr lang="en-US" sz="1400" dirty="0">
                <a:solidFill>
                  <a:srgbClr val="5A6B80"/>
                </a:solidFill>
                <a:latin typeface="Calibri" pitchFamily="34" charset="0"/>
                <a:ea typeface="Calibri" pitchFamily="34" charset="-122"/>
                <a:cs typeface="Calibri" pitchFamily="34" charset="-120"/>
              </a:rPr>
              <a:t>Sản lượng alumina của TKV tại 2 nhà máy Tân Rai &amp; Nhân Cơ — nhưng Việt Nam vẫn chưa có nhà máy sản xuất nhôm kim loại, alumina chủ yếu </a:t>
            </a:r>
            <a:r>
              <a:rPr lang="en-US" sz="1400" dirty="0" err="1">
                <a:solidFill>
                  <a:srgbClr val="5A6B80"/>
                </a:solidFill>
                <a:latin typeface="Calibri" pitchFamily="34" charset="0"/>
                <a:ea typeface="Calibri" pitchFamily="34" charset="-122"/>
                <a:cs typeface="Calibri" pitchFamily="34" charset="-120"/>
              </a:rPr>
              <a:t>xuất</a:t>
            </a:r>
            <a:r>
              <a:rPr lang="en-US" sz="1400" dirty="0">
                <a:solidFill>
                  <a:srgbClr val="5A6B80"/>
                </a:solidFill>
                <a:latin typeface="Calibri" pitchFamily="34" charset="0"/>
                <a:ea typeface="Calibri" pitchFamily="34" charset="-122"/>
                <a:cs typeface="Calibri" pitchFamily="34" charset="-120"/>
              </a:rPr>
              <a:t> </a:t>
            </a:r>
            <a:r>
              <a:rPr lang="en-US" sz="1400" dirty="0" err="1">
                <a:solidFill>
                  <a:srgbClr val="5A6B80"/>
                </a:solidFill>
                <a:latin typeface="Calibri" pitchFamily="34" charset="0"/>
                <a:ea typeface="Calibri" pitchFamily="34" charset="-122"/>
                <a:cs typeface="Calibri" pitchFamily="34" charset="-120"/>
              </a:rPr>
              <a:t>khẩu</a:t>
            </a:r>
            <a:r>
              <a:rPr lang="en-US" sz="1400" dirty="0">
                <a:solidFill>
                  <a:srgbClr val="5A6B80"/>
                </a:solidFill>
                <a:latin typeface="Calibri" pitchFamily="34" charset="0"/>
                <a:ea typeface="Calibri" pitchFamily="34" charset="-122"/>
                <a:cs typeface="Calibri" pitchFamily="34" charset="-120"/>
              </a:rPr>
              <a:t>.</a:t>
            </a:r>
            <a:endParaRPr lang="en-US" sz="1400" dirty="0"/>
          </a:p>
        </p:txBody>
      </p:sp>
      <p:sp>
        <p:nvSpPr>
          <p:cNvPr id="23" name="Text 18"/>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24" name="Text 19"/>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1993392"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1993392" cy="329184"/>
          </a:xfrm>
          <a:prstGeom prst="rect">
            <a:avLst/>
          </a:prstGeom>
          <a:noFill/>
          <a:ln/>
        </p:spPr>
        <p:txBody>
          <a:bodyPr wrap="square" lIns="0" tIns="0" rIns="0" bIns="0" rtlCol="0" anchor="ctr"/>
          <a:lstStyle/>
          <a:p>
            <a:pPr marL="0" indent="0" algn="ctr">
              <a:buNone/>
            </a:pPr>
            <a:r>
              <a:rPr lang="en-US" sz="1300" b="1" kern="0" spc="100" dirty="0">
                <a:solidFill>
                  <a:srgbClr val="FFFFFF"/>
                </a:solidFill>
                <a:latin typeface="Calibri" pitchFamily="34" charset="0"/>
                <a:ea typeface="Calibri" pitchFamily="34" charset="-122"/>
                <a:cs typeface="Calibri" pitchFamily="34" charset="-120"/>
              </a:rPr>
              <a:t>I.2  </a:t>
            </a:r>
            <a:r>
              <a:rPr lang="en-US" sz="1300" kern="0" spc="100" dirty="0">
                <a:solidFill>
                  <a:srgbClr val="FFFFFF"/>
                </a:solidFill>
                <a:latin typeface="Calibri" pitchFamily="34" charset="0"/>
                <a:ea typeface="Calibri" pitchFamily="34" charset="-122"/>
                <a:cs typeface="Calibri" pitchFamily="34" charset="-120"/>
              </a:rPr>
              <a:t>CHỦ TRƯƠNG</a:t>
            </a:r>
            <a:endParaRPr lang="en-US" sz="1300" dirty="0"/>
          </a:p>
        </p:txBody>
      </p:sp>
      <p:sp>
        <p:nvSpPr>
          <p:cNvPr id="4" name="Text 2"/>
          <p:cNvSpPr txBox="1"/>
          <p:nvPr/>
        </p:nvSpPr>
        <p:spPr>
          <a:xfrm>
            <a:off x="502920" y="896112"/>
            <a:ext cx="11070244" cy="422910"/>
          </a:xfrm>
          <a:prstGeom prst="rect">
            <a:avLst/>
          </a:prstGeom>
          <a:noFill/>
          <a:ln/>
        </p:spPr>
        <p:txBody>
          <a:bodyPr wrap="square" lIns="0" tIns="0" rIns="0" bIns="0" rtlCol="0" anchor="ctr"/>
          <a:lstStyle/>
          <a:p>
            <a:pPr marL="0" indent="0" algn="ctr">
              <a:buNone/>
            </a:pPr>
            <a:r>
              <a:rPr lang="en-US" sz="2400" b="1" dirty="0" err="1">
                <a:solidFill>
                  <a:srgbClr val="16253D"/>
                </a:solidFill>
                <a:latin typeface="Times New Roman" pitchFamily="34" charset="0"/>
                <a:ea typeface="Times New Roman" pitchFamily="34" charset="-122"/>
                <a:cs typeface="Times New Roman" pitchFamily="34" charset="-120"/>
              </a:rPr>
              <a:t>Chủ</a:t>
            </a:r>
            <a:r>
              <a:rPr lang="en-US" sz="2400" b="1" dirty="0">
                <a:solidFill>
                  <a:srgbClr val="16253D"/>
                </a:solidFill>
                <a:latin typeface="Times New Roman" pitchFamily="34" charset="0"/>
                <a:ea typeface="Times New Roman" pitchFamily="34" charset="-122"/>
                <a:cs typeface="Times New Roman" pitchFamily="34" charset="-120"/>
              </a:rPr>
              <a:t> trương nhất quán </a:t>
            </a:r>
            <a:r>
              <a:rPr lang="en-US" sz="2400" b="1" dirty="0" err="1">
                <a:solidFill>
                  <a:srgbClr val="16253D"/>
                </a:solidFill>
                <a:latin typeface="Times New Roman" pitchFamily="34" charset="0"/>
                <a:ea typeface="Times New Roman" pitchFamily="34" charset="-122"/>
                <a:cs typeface="Times New Roman" pitchFamily="34" charset="-120"/>
              </a:rPr>
              <a:t>của</a:t>
            </a:r>
            <a:r>
              <a:rPr lang="en-US" sz="2400" b="1" dirty="0">
                <a:solidFill>
                  <a:srgbClr val="16253D"/>
                </a:solidFill>
                <a:latin typeface="Times New Roman" pitchFamily="34" charset="0"/>
                <a:ea typeface="Times New Roman" pitchFamily="34" charset="-122"/>
                <a:cs typeface="Times New Roman" pitchFamily="34" charset="-120"/>
              </a:rPr>
              <a:t> </a:t>
            </a:r>
            <a:r>
              <a:rPr lang="en-US" sz="2400" b="1" dirty="0" err="1">
                <a:solidFill>
                  <a:srgbClr val="16253D"/>
                </a:solidFill>
                <a:latin typeface="Times New Roman" pitchFamily="34" charset="0"/>
                <a:ea typeface="Times New Roman" pitchFamily="34" charset="-122"/>
                <a:cs typeface="Times New Roman" pitchFamily="34" charset="-120"/>
              </a:rPr>
              <a:t>Đảng</a:t>
            </a:r>
            <a:endParaRPr lang="en-US" sz="2400" dirty="0"/>
          </a:p>
        </p:txBody>
      </p:sp>
      <p:sp>
        <p:nvSpPr>
          <p:cNvPr id="5" name="Text 3"/>
          <p:cNvSpPr txBox="1"/>
          <p:nvPr/>
        </p:nvSpPr>
        <p:spPr>
          <a:xfrm>
            <a:off x="502920" y="1481328"/>
            <a:ext cx="10515600" cy="365760"/>
          </a:xfrm>
          <a:prstGeom prst="rect">
            <a:avLst/>
          </a:prstGeom>
          <a:noFill/>
          <a:ln/>
        </p:spPr>
        <p:txBody>
          <a:bodyPr wrap="square" lIns="0" tIns="0" rIns="0" bIns="0" rtlCol="0" anchor="ctr"/>
          <a:lstStyle/>
          <a:p>
            <a:pPr marL="0" indent="0" algn="ctr">
              <a:buNone/>
            </a:pPr>
            <a:r>
              <a:rPr lang="en-US" sz="1600" b="1" i="1" dirty="0">
                <a:solidFill>
                  <a:srgbClr val="5A6B80"/>
                </a:solidFill>
                <a:latin typeface="Calibri" pitchFamily="34" charset="0"/>
                <a:ea typeface="Calibri" pitchFamily="34" charset="-122"/>
                <a:cs typeface="Calibri" pitchFamily="34" charset="-120"/>
              </a:rPr>
              <a:t>Từ Đại hội Đảng khóa IX, X đến nay: </a:t>
            </a:r>
            <a:r>
              <a:rPr lang="en-US" sz="1600" b="1" i="1" dirty="0" err="1">
                <a:solidFill>
                  <a:srgbClr val="5A6B80"/>
                </a:solidFill>
                <a:latin typeface="Calibri" pitchFamily="34" charset="0"/>
                <a:ea typeface="Calibri" pitchFamily="34" charset="-122"/>
                <a:cs typeface="Calibri" pitchFamily="34" charset="-120"/>
              </a:rPr>
              <a:t>Phát</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triển</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ngành</a:t>
            </a:r>
            <a:r>
              <a:rPr lang="en-US" sz="1600" b="1" i="1" dirty="0">
                <a:solidFill>
                  <a:srgbClr val="5A6B80"/>
                </a:solidFill>
                <a:latin typeface="Calibri" pitchFamily="34" charset="0"/>
                <a:ea typeface="Calibri" pitchFamily="34" charset="-122"/>
                <a:cs typeface="Calibri" pitchFamily="34" charset="-120"/>
              </a:rPr>
              <a:t> CN </a:t>
            </a:r>
            <a:r>
              <a:rPr lang="en-US" sz="1600" b="1" i="1" dirty="0" err="1">
                <a:solidFill>
                  <a:srgbClr val="5A6B80"/>
                </a:solidFill>
                <a:latin typeface="Calibri" pitchFamily="34" charset="0"/>
                <a:ea typeface="Calibri" pitchFamily="34" charset="-122"/>
                <a:cs typeface="Calibri" pitchFamily="34" charset="-120"/>
              </a:rPr>
              <a:t>boxit</a:t>
            </a:r>
            <a:r>
              <a:rPr lang="en-US" sz="1600" b="1" i="1" dirty="0">
                <a:solidFill>
                  <a:srgbClr val="5A6B80"/>
                </a:solidFill>
                <a:latin typeface="Calibri" pitchFamily="34" charset="0"/>
                <a:ea typeface="Calibri" pitchFamily="34" charset="-122"/>
                <a:cs typeface="Calibri" pitchFamily="34" charset="-120"/>
              </a:rPr>
              <a:t> – </a:t>
            </a:r>
            <a:r>
              <a:rPr lang="en-US" sz="1600" b="1" i="1" dirty="0" err="1">
                <a:solidFill>
                  <a:srgbClr val="5A6B80"/>
                </a:solidFill>
                <a:latin typeface="Calibri" pitchFamily="34" charset="0"/>
                <a:ea typeface="Calibri" pitchFamily="34" charset="-122"/>
                <a:cs typeface="Calibri" pitchFamily="34" charset="-120"/>
              </a:rPr>
              <a:t>Nhôm</a:t>
            </a:r>
            <a:r>
              <a:rPr lang="en-US" sz="1600" b="1" i="1" dirty="0">
                <a:solidFill>
                  <a:srgbClr val="5A6B80"/>
                </a:solidFill>
                <a:latin typeface="Calibri" pitchFamily="34" charset="0"/>
                <a:ea typeface="Calibri" pitchFamily="34" charset="-122"/>
                <a:cs typeface="Calibri" pitchFamily="34" charset="-120"/>
              </a:rPr>
              <a:t> VN </a:t>
            </a:r>
            <a:r>
              <a:rPr lang="en-US" sz="1600" b="1" i="1" dirty="0" err="1">
                <a:solidFill>
                  <a:srgbClr val="5A6B80"/>
                </a:solidFill>
                <a:latin typeface="Calibri" pitchFamily="34" charset="0"/>
                <a:ea typeface="Calibri" pitchFamily="34" charset="-122"/>
                <a:cs typeface="Calibri" pitchFamily="34" charset="-120"/>
              </a:rPr>
              <a:t>đồng</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bộ</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Xây</a:t>
            </a:r>
            <a:r>
              <a:rPr lang="en-US" sz="1600" b="1" i="1" dirty="0">
                <a:solidFill>
                  <a:srgbClr val="5A6B80"/>
                </a:solidFill>
                <a:latin typeface="Calibri" pitchFamily="34" charset="0"/>
                <a:ea typeface="Calibri" pitchFamily="34" charset="-122"/>
                <a:cs typeface="Calibri" pitchFamily="34" charset="-120"/>
              </a:rPr>
              <a:t> dựng Đắk </a:t>
            </a:r>
            <a:r>
              <a:rPr lang="en-US" sz="1600" b="1" i="1" dirty="0" err="1">
                <a:solidFill>
                  <a:srgbClr val="5A6B80"/>
                </a:solidFill>
                <a:latin typeface="Calibri" pitchFamily="34" charset="0"/>
                <a:ea typeface="Calibri" pitchFamily="34" charset="-122"/>
                <a:cs typeface="Calibri" pitchFamily="34" charset="-120"/>
              </a:rPr>
              <a:t>Nông</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thành</a:t>
            </a:r>
            <a:r>
              <a:rPr lang="en-US" sz="1600" b="1" i="1" dirty="0">
                <a:solidFill>
                  <a:srgbClr val="5A6B80"/>
                </a:solidFill>
                <a:latin typeface="Calibri" pitchFamily="34" charset="0"/>
                <a:ea typeface="Calibri" pitchFamily="34" charset="-122"/>
                <a:cs typeface="Calibri" pitchFamily="34" charset="-120"/>
              </a:rPr>
              <a:t> Trung tâm Công nghiệp </a:t>
            </a:r>
            <a:r>
              <a:rPr lang="en-US" sz="1600" b="1" i="1" dirty="0" err="1">
                <a:solidFill>
                  <a:srgbClr val="5A6B80"/>
                </a:solidFill>
                <a:latin typeface="Calibri" pitchFamily="34" charset="0"/>
                <a:ea typeface="Calibri" pitchFamily="34" charset="-122"/>
                <a:cs typeface="Calibri" pitchFamily="34" charset="-120"/>
              </a:rPr>
              <a:t>nhôm</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cả</a:t>
            </a:r>
            <a:r>
              <a:rPr lang="en-US" sz="1600" b="1" i="1" dirty="0">
                <a:solidFill>
                  <a:srgbClr val="5A6B80"/>
                </a:solidFill>
                <a:latin typeface="Calibri" pitchFamily="34" charset="0"/>
                <a:ea typeface="Calibri" pitchFamily="34" charset="-122"/>
                <a:cs typeface="Calibri" pitchFamily="34" charset="-120"/>
              </a:rPr>
              <a:t> nước.</a:t>
            </a:r>
            <a:endParaRPr lang="en-US" sz="1600" b="1" dirty="0"/>
          </a:p>
        </p:txBody>
      </p:sp>
      <p:sp>
        <p:nvSpPr>
          <p:cNvPr id="6" name="Shape 4"/>
          <p:cNvSpPr/>
          <p:nvPr/>
        </p:nvSpPr>
        <p:spPr>
          <a:xfrm>
            <a:off x="1954987" y="2148840"/>
            <a:ext cx="21946" cy="4251960"/>
          </a:xfrm>
          <a:prstGeom prst="rect">
            <a:avLst/>
          </a:prstGeom>
          <a:solidFill>
            <a:srgbClr val="E3E9EF"/>
          </a:solidFill>
          <a:ln/>
        </p:spPr>
        <p:txBody>
          <a:bodyPr/>
          <a:lstStyle/>
          <a:p>
            <a:endParaRPr lang="en-US"/>
          </a:p>
        </p:txBody>
      </p:sp>
      <p:sp>
        <p:nvSpPr>
          <p:cNvPr id="7" name="Shape 5"/>
          <p:cNvSpPr/>
          <p:nvPr/>
        </p:nvSpPr>
        <p:spPr>
          <a:xfrm>
            <a:off x="1865376" y="2402586"/>
            <a:ext cx="201168" cy="201168"/>
          </a:xfrm>
          <a:prstGeom prst="ellipse">
            <a:avLst/>
          </a:prstGeom>
          <a:solidFill>
            <a:srgbClr val="E08A2A"/>
          </a:solidFill>
          <a:ln w="25400">
            <a:solidFill>
              <a:srgbClr val="FFFFFF"/>
            </a:solidFill>
            <a:prstDash val="solid"/>
          </a:ln>
        </p:spPr>
        <p:txBody>
          <a:bodyPr/>
          <a:lstStyle/>
          <a:p>
            <a:endParaRPr lang="en-US"/>
          </a:p>
        </p:txBody>
      </p:sp>
      <p:sp>
        <p:nvSpPr>
          <p:cNvPr id="8" name="Text 6"/>
          <p:cNvSpPr txBox="1"/>
          <p:nvPr/>
        </p:nvSpPr>
        <p:spPr>
          <a:xfrm>
            <a:off x="137160" y="230200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24/4/2009</a:t>
            </a:r>
            <a:endParaRPr lang="en-US" sz="1600" dirty="0"/>
          </a:p>
        </p:txBody>
      </p:sp>
      <p:sp>
        <p:nvSpPr>
          <p:cNvPr id="9" name="Text 7"/>
          <p:cNvSpPr txBox="1"/>
          <p:nvPr/>
        </p:nvSpPr>
        <p:spPr>
          <a:xfrm>
            <a:off x="2240280" y="2213622"/>
            <a:ext cx="9418320" cy="512064"/>
          </a:xfrm>
          <a:prstGeom prst="rect">
            <a:avLst/>
          </a:prstGeom>
          <a:noFill/>
          <a:ln/>
        </p:spPr>
        <p:txBody>
          <a:bodyPr wrap="square" lIns="0" tIns="0" rIns="0" bIns="0" rtlCol="0" anchor="ctr"/>
          <a:lstStyle/>
          <a:p>
            <a:pPr marL="0" indent="0">
              <a:lnSpc>
                <a:spcPct val="115000"/>
              </a:lnSpc>
              <a:buNone/>
            </a:pPr>
            <a:r>
              <a:rPr lang="en-US" sz="1600" b="1" dirty="0" err="1">
                <a:solidFill>
                  <a:srgbClr val="16253D"/>
                </a:solidFill>
                <a:latin typeface="Calibri" pitchFamily="34" charset="0"/>
                <a:ea typeface="Calibri" pitchFamily="34" charset="-122"/>
                <a:cs typeface="Calibri" pitchFamily="34" charset="-120"/>
              </a:rPr>
              <a:t>Kết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luận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của</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Bộ</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Chính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trị</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về</a:t>
            </a:r>
            <a:r>
              <a:rPr lang="en-US" sz="1600" b="1" dirty="0">
                <a:solidFill>
                  <a:srgbClr val="16253D"/>
                </a:solidFill>
                <a:latin typeface="Calibri" pitchFamily="34" charset="0"/>
                <a:ea typeface="Calibri" pitchFamily="34" charset="-122"/>
                <a:cs typeface="Calibri" pitchFamily="34" charset="-120"/>
              </a:rPr>
              <a:t> Quy </a:t>
            </a:r>
            <a:r>
              <a:rPr lang="en-US" sz="1600" b="1" dirty="0" err="1">
                <a:solidFill>
                  <a:srgbClr val="16253D"/>
                </a:solidFill>
                <a:latin typeface="Calibri" pitchFamily="34" charset="0"/>
                <a:ea typeface="Calibri" pitchFamily="34" charset="-122"/>
                <a:cs typeface="Calibri" pitchFamily="34" charset="-120"/>
              </a:rPr>
              <a:t>hoạch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khai</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thác</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quặng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bôxít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Khai</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thác</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chế</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biến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bôxít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là</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chủ</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trương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nhất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quán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của</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Đảng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từ</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Đại</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hội</a:t>
            </a:r>
            <a:r>
              <a:rPr lang="en-US" sz="1600" b="1" dirty="0">
                <a:solidFill>
                  <a:srgbClr val="16253D"/>
                </a:solidFill>
                <a:latin typeface="Calibri" pitchFamily="34" charset="0"/>
                <a:ea typeface="Calibri" pitchFamily="34" charset="-122"/>
                <a:cs typeface="Calibri" pitchFamily="34" charset="-120"/>
              </a:rPr>
              <a:t> IX, X</a:t>
            </a:r>
            <a:endParaRPr lang="en-US" sz="1600" b="1" dirty="0"/>
          </a:p>
        </p:txBody>
      </p:sp>
      <p:sp>
        <p:nvSpPr>
          <p:cNvPr id="10" name="Shape 8"/>
          <p:cNvSpPr/>
          <p:nvPr/>
        </p:nvSpPr>
        <p:spPr>
          <a:xfrm>
            <a:off x="1865376" y="3111246"/>
            <a:ext cx="201168" cy="201168"/>
          </a:xfrm>
          <a:prstGeom prst="ellipse">
            <a:avLst/>
          </a:prstGeom>
          <a:solidFill>
            <a:srgbClr val="E08A2A"/>
          </a:solidFill>
          <a:ln w="25400">
            <a:solidFill>
              <a:srgbClr val="FFFFFF"/>
            </a:solidFill>
            <a:prstDash val="solid"/>
          </a:ln>
        </p:spPr>
        <p:txBody>
          <a:bodyPr/>
          <a:lstStyle/>
          <a:p>
            <a:endParaRPr lang="en-US"/>
          </a:p>
        </p:txBody>
      </p:sp>
      <p:sp>
        <p:nvSpPr>
          <p:cNvPr id="11" name="Text 9"/>
          <p:cNvSpPr txBox="1"/>
          <p:nvPr/>
        </p:nvSpPr>
        <p:spPr>
          <a:xfrm>
            <a:off x="137160" y="301066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01/4/2014</a:t>
            </a:r>
            <a:endParaRPr lang="en-US" sz="1600" dirty="0"/>
          </a:p>
        </p:txBody>
      </p:sp>
      <p:sp>
        <p:nvSpPr>
          <p:cNvPr id="12" name="Text 10"/>
          <p:cNvSpPr txBox="1"/>
          <p:nvPr/>
        </p:nvSpPr>
        <p:spPr>
          <a:xfrm>
            <a:off x="2240280" y="2955798"/>
            <a:ext cx="9418320" cy="512064"/>
          </a:xfrm>
          <a:prstGeom prst="rect">
            <a:avLst/>
          </a:prstGeom>
          <a:noFill/>
          <a:ln/>
        </p:spPr>
        <p:txBody>
          <a:bodyPr wrap="square" lIns="0" tIns="0" rIns="0" bIns="0" rtlCol="0" anchor="ctr"/>
          <a:lstStyle/>
          <a:p>
            <a:pPr marL="0" indent="0">
              <a:lnSpc>
                <a:spcPct val="115000"/>
              </a:lnSpc>
              <a:buNone/>
            </a:pPr>
            <a:r>
              <a:rPr lang="en-US" sz="1600" b="1" dirty="0">
                <a:solidFill>
                  <a:srgbClr val="16253D"/>
                </a:solidFill>
                <a:latin typeface="Calibri" pitchFamily="34" charset="0"/>
                <a:ea typeface="Calibri" pitchFamily="34" charset="-122"/>
                <a:cs typeface="Calibri" pitchFamily="34" charset="-120"/>
              </a:rPr>
              <a:t>Thông báo 138/TB-VPCP </a:t>
            </a:r>
            <a:r>
              <a:rPr lang="en-US" sz="1600" b="1" dirty="0" err="1">
                <a:solidFill>
                  <a:srgbClr val="16253D"/>
                </a:solidFill>
                <a:latin typeface="Calibri" pitchFamily="34" charset="0"/>
                <a:ea typeface="Calibri" pitchFamily="34" charset="-122"/>
                <a:cs typeface="Calibri" pitchFamily="34" charset="-120"/>
              </a:rPr>
              <a:t>họp</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Thường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trực</a:t>
            </a:r>
            <a:r>
              <a:rPr lang="en-US" sz="1600" b="1" dirty="0">
                <a:solidFill>
                  <a:srgbClr val="16253D"/>
                </a:solidFill>
                <a:latin typeface="Calibri" pitchFamily="34" charset="0"/>
                <a:ea typeface="Calibri" pitchFamily="34" charset="-122"/>
                <a:cs typeface="Calibri" pitchFamily="34" charset="-120"/>
              </a:rPr>
              <a:t> CP: </a:t>
            </a:r>
            <a:r>
              <a:rPr lang="en-US" sz="1600" b="1" dirty="0" err="1">
                <a:solidFill>
                  <a:srgbClr val="16253D"/>
                </a:solidFill>
                <a:latin typeface="Calibri" pitchFamily="34" charset="0"/>
                <a:ea typeface="Calibri" pitchFamily="34" charset="-122"/>
                <a:cs typeface="Calibri" pitchFamily="34" charset="-120"/>
              </a:rPr>
              <a:t>C</a:t>
            </a:r>
            <a:r>
              <a:rPr lang="en-US" sz="1600" b="1" dirty="0" err="1">
                <a:solidFill>
                  <a:srgbClr val="5A6B80"/>
                </a:solidFill>
                <a:latin typeface="Calibri" pitchFamily="34" charset="0"/>
                <a:ea typeface="Calibri" pitchFamily="34" charset="-122"/>
                <a:cs typeface="Calibri" pitchFamily="34" charset="-120"/>
              </a:rPr>
              <a:t>ần</a:t>
            </a:r>
            <a:r>
              <a:rPr lang="en-US" sz="1600" b="1" dirty="0">
                <a:solidFill>
                  <a:srgbClr val="5A6B80"/>
                </a:solidFill>
                <a:latin typeface="Calibri" pitchFamily="34" charset="0"/>
                <a:ea typeface="Calibri" pitchFamily="34" charset="-122"/>
                <a:cs typeface="Calibri" pitchFamily="34" charset="-120"/>
              </a:rPr>
              <a:t> có cơ chế, chính sách ưu đãi thích hợp, trước hết là về </a:t>
            </a:r>
            <a:r>
              <a:rPr lang="en-US" sz="1600" b="1" dirty="0" err="1">
                <a:solidFill>
                  <a:srgbClr val="5A6B80"/>
                </a:solidFill>
                <a:latin typeface="Calibri" pitchFamily="34" charset="0"/>
                <a:ea typeface="Calibri" pitchFamily="34" charset="-122"/>
                <a:cs typeface="Calibri" pitchFamily="34" charset="-120"/>
              </a:rPr>
              <a:t>giá</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đối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với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án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phân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Đak</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Nông</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13" name="Shape 11"/>
          <p:cNvSpPr/>
          <p:nvPr/>
        </p:nvSpPr>
        <p:spPr>
          <a:xfrm>
            <a:off x="1865376" y="3819906"/>
            <a:ext cx="201168" cy="201168"/>
          </a:xfrm>
          <a:prstGeom prst="ellipse">
            <a:avLst/>
          </a:prstGeom>
          <a:solidFill>
            <a:srgbClr val="E08A2A"/>
          </a:solidFill>
          <a:ln w="25400">
            <a:solidFill>
              <a:srgbClr val="FFFFFF"/>
            </a:solidFill>
            <a:prstDash val="solid"/>
          </a:ln>
        </p:spPr>
        <p:txBody>
          <a:bodyPr/>
          <a:lstStyle/>
          <a:p>
            <a:endParaRPr lang="en-US"/>
          </a:p>
        </p:txBody>
      </p:sp>
      <p:sp>
        <p:nvSpPr>
          <p:cNvPr id="14" name="Text 12"/>
          <p:cNvSpPr txBox="1"/>
          <p:nvPr/>
        </p:nvSpPr>
        <p:spPr>
          <a:xfrm>
            <a:off x="137160" y="371932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30/5/2014</a:t>
            </a:r>
            <a:endParaRPr lang="en-US" sz="1600" dirty="0"/>
          </a:p>
        </p:txBody>
      </p:sp>
      <p:sp>
        <p:nvSpPr>
          <p:cNvPr id="15" name="Text 13"/>
          <p:cNvSpPr txBox="1"/>
          <p:nvPr/>
        </p:nvSpPr>
        <p:spPr>
          <a:xfrm>
            <a:off x="2240280" y="3664458"/>
            <a:ext cx="9418320" cy="512064"/>
          </a:xfrm>
          <a:prstGeom prst="rect">
            <a:avLst/>
          </a:prstGeom>
          <a:noFill/>
          <a:ln/>
        </p:spPr>
        <p:txBody>
          <a:bodyPr wrap="square" lIns="0" tIns="0" rIns="0" bIns="0" rtlCol="0" anchor="ctr"/>
          <a:lstStyle/>
          <a:p>
            <a:pPr marL="0" indent="0">
              <a:lnSpc>
                <a:spcPct val="115000"/>
              </a:lnSpc>
              <a:buNone/>
            </a:pPr>
            <a:r>
              <a:rPr lang="en-US" sz="1600" b="1" dirty="0">
                <a:solidFill>
                  <a:srgbClr val="16253D"/>
                </a:solidFill>
                <a:latin typeface="Calibri" pitchFamily="34" charset="0"/>
                <a:ea typeface="Calibri" pitchFamily="34" charset="-122"/>
                <a:cs typeface="Calibri" pitchFamily="34" charset="-120"/>
              </a:rPr>
              <a:t>Quyết định 822/QĐ-</a:t>
            </a:r>
            <a:r>
              <a:rPr lang="en-US" sz="1600" b="1" dirty="0" err="1">
                <a:solidFill>
                  <a:srgbClr val="16253D"/>
                </a:solidFill>
                <a:latin typeface="Calibri" pitchFamily="34" charset="0"/>
                <a:ea typeface="Calibri" pitchFamily="34" charset="-122"/>
                <a:cs typeface="Calibri" pitchFamily="34" charset="-120"/>
              </a:rPr>
              <a:t>TTg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phê</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duyệt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chính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sách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cho</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Dự</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án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Thuộc</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lĩnh</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vực</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đặc</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biệt</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ưu</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đãi</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đầu</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tư</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được</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áp</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dụng</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giá</a:t>
            </a:r>
            <a:r>
              <a:rPr lang="en-US" sz="1600" b="1" dirty="0">
                <a:solidFill>
                  <a:srgbClr val="16253D"/>
                </a:solidFill>
                <a:ea typeface="Calibri" pitchFamily="34" charset="-122"/>
                <a:cs typeface="Calibri" pitchFamily="34" charset="-120"/>
              </a:rPr>
              <a:t> </a:t>
            </a:r>
            <a:r>
              <a:rPr lang="en-US" sz="1600" b="1" dirty="0" err="1">
                <a:solidFill>
                  <a:srgbClr val="16253D"/>
                </a:solidFill>
                <a:ea typeface="Calibri" pitchFamily="34" charset="-122"/>
                <a:cs typeface="Calibri" pitchFamily="34" charset="-120"/>
              </a:rPr>
              <a:t>điện</a:t>
            </a:r>
            <a:r>
              <a:rPr lang="en-US" sz="1600" b="1" dirty="0">
                <a:solidFill>
                  <a:srgbClr val="16253D"/>
                </a:solidFill>
                <a:ea typeface="Calibri" pitchFamily="34" charset="-122"/>
                <a:cs typeface="Calibri" pitchFamily="34" charset="-120"/>
              </a:rPr>
              <a:t> </a:t>
            </a:r>
            <a:r>
              <a:rPr lang="en-US" sz="1600" b="1" dirty="0" err="1">
                <a:solidFill>
                  <a:srgbClr val="5A6B80"/>
                </a:solidFill>
                <a:ea typeface="Calibri" pitchFamily="34" charset="-122"/>
                <a:cs typeface="Calibri" pitchFamily="34" charset="-120"/>
              </a:rPr>
              <a:t>đặc</a:t>
            </a:r>
            <a:r>
              <a:rPr lang="en-US" sz="1600" b="1" dirty="0">
                <a:solidFill>
                  <a:srgbClr val="5A6B80"/>
                </a:solidFill>
                <a:ea typeface="Calibri" pitchFamily="34" charset="-122"/>
                <a:cs typeface="Calibri" pitchFamily="34" charset="-120"/>
              </a:rPr>
              <a:t> </a:t>
            </a:r>
            <a:r>
              <a:rPr lang="en-US" sz="1600" b="1" dirty="0" err="1">
                <a:solidFill>
                  <a:srgbClr val="5A6B80"/>
                </a:solidFill>
                <a:ea typeface="Calibri" pitchFamily="34" charset="-122"/>
                <a:cs typeface="Calibri" pitchFamily="34" charset="-120"/>
              </a:rPr>
              <a:t>thù</a:t>
            </a:r>
            <a:r>
              <a:rPr lang="en-US" sz="1600" b="1" dirty="0">
                <a:solidFill>
                  <a:srgbClr val="5A6B80"/>
                </a:solidFill>
                <a:ea typeface="Calibri" pitchFamily="34" charset="-122"/>
                <a:cs typeface="Calibri" pitchFamily="34" charset="-120"/>
              </a:rPr>
              <a:t> </a:t>
            </a:r>
            <a:r>
              <a:rPr lang="en-US" sz="1600" b="1" dirty="0" err="1">
                <a:solidFill>
                  <a:srgbClr val="5A6B80"/>
                </a:solidFill>
                <a:ea typeface="Calibri" pitchFamily="34" charset="-122"/>
                <a:cs typeface="Calibri" pitchFamily="34" charset="-120"/>
              </a:rPr>
              <a:t>cho</a:t>
            </a:r>
            <a:r>
              <a:rPr lang="en-US" sz="1600" b="1" dirty="0">
                <a:solidFill>
                  <a:srgbClr val="5A6B80"/>
                </a:solidFill>
                <a:ea typeface="Calibri" pitchFamily="34" charset="-122"/>
                <a:cs typeface="Calibri" pitchFamily="34" charset="-120"/>
              </a:rPr>
              <a:t> 10 </a:t>
            </a:r>
            <a:r>
              <a:rPr lang="en-US" sz="1600" b="1" dirty="0" err="1">
                <a:solidFill>
                  <a:srgbClr val="5A6B80"/>
                </a:solidFill>
                <a:ea typeface="Calibri" pitchFamily="34" charset="-122"/>
                <a:cs typeface="Calibri" pitchFamily="34" charset="-120"/>
              </a:rPr>
              <a:t>năm</a:t>
            </a:r>
            <a:r>
              <a:rPr lang="en-US" sz="1600" b="1" dirty="0">
                <a:solidFill>
                  <a:srgbClr val="5A6B80"/>
                </a:solidFill>
                <a:ea typeface="Calibri" pitchFamily="34" charset="-122"/>
                <a:cs typeface="Calibri" pitchFamily="34" charset="-120"/>
              </a:rPr>
              <a:t> </a:t>
            </a:r>
            <a:r>
              <a:rPr lang="en-US" sz="1600" b="1" dirty="0" err="1">
                <a:solidFill>
                  <a:srgbClr val="5A6B80"/>
                </a:solidFill>
                <a:ea typeface="Calibri" pitchFamily="34" charset="-122"/>
                <a:cs typeface="Calibri" pitchFamily="34" charset="-120"/>
              </a:rPr>
              <a:t>đầu</a:t>
            </a:r>
            <a:r>
              <a:rPr lang="en-US" sz="1600" b="1" dirty="0">
                <a:solidFill>
                  <a:srgbClr val="5A6B80"/>
                </a:solidFill>
                <a:ea typeface="Calibri" pitchFamily="34" charset="-122"/>
                <a:cs typeface="Calibri" pitchFamily="34" charset="-120"/>
              </a:rPr>
              <a:t> SX.</a:t>
            </a:r>
            <a:endParaRPr lang="en-US" sz="1600" b="1" dirty="0"/>
          </a:p>
        </p:txBody>
      </p:sp>
      <p:sp>
        <p:nvSpPr>
          <p:cNvPr id="16" name="Shape 14"/>
          <p:cNvSpPr/>
          <p:nvPr/>
        </p:nvSpPr>
        <p:spPr>
          <a:xfrm>
            <a:off x="1865376" y="4528566"/>
            <a:ext cx="201168" cy="201168"/>
          </a:xfrm>
          <a:prstGeom prst="ellipse">
            <a:avLst/>
          </a:prstGeom>
          <a:solidFill>
            <a:srgbClr val="E08A2A"/>
          </a:solidFill>
          <a:ln w="25400">
            <a:solidFill>
              <a:srgbClr val="FFFFFF"/>
            </a:solidFill>
            <a:prstDash val="solid"/>
          </a:ln>
        </p:spPr>
        <p:txBody>
          <a:bodyPr/>
          <a:lstStyle/>
          <a:p>
            <a:endParaRPr lang="en-US"/>
          </a:p>
        </p:txBody>
      </p:sp>
      <p:sp>
        <p:nvSpPr>
          <p:cNvPr id="17" name="Text 15"/>
          <p:cNvSpPr txBox="1"/>
          <p:nvPr/>
        </p:nvSpPr>
        <p:spPr>
          <a:xfrm>
            <a:off x="137160" y="442798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07/3/2022</a:t>
            </a:r>
            <a:endParaRPr lang="en-US" sz="1600" dirty="0"/>
          </a:p>
        </p:txBody>
      </p:sp>
      <p:sp>
        <p:nvSpPr>
          <p:cNvPr id="18" name="Text 16"/>
          <p:cNvSpPr txBox="1"/>
          <p:nvPr/>
        </p:nvSpPr>
        <p:spPr>
          <a:xfrm>
            <a:off x="2240280" y="4373118"/>
            <a:ext cx="9418320" cy="512064"/>
          </a:xfrm>
          <a:prstGeom prst="rect">
            <a:avLst/>
          </a:prstGeom>
          <a:noFill/>
          <a:ln/>
        </p:spPr>
        <p:txBody>
          <a:bodyPr wrap="square" lIns="0" tIns="0" rIns="0" bIns="0" rtlCol="0" anchor="ctr"/>
          <a:lstStyle/>
          <a:p>
            <a:pPr marL="0" indent="0">
              <a:lnSpc>
                <a:spcPct val="115000"/>
              </a:lnSpc>
              <a:buNone/>
            </a:pPr>
            <a:r>
              <a:rPr lang="en-US" sz="1600" b="1" dirty="0" err="1">
                <a:solidFill>
                  <a:srgbClr val="16253D"/>
                </a:solidFill>
                <a:latin typeface="Calibri" pitchFamily="34" charset="0"/>
                <a:ea typeface="Calibri" pitchFamily="34" charset="-122"/>
                <a:cs typeface="Calibri" pitchFamily="34" charset="-120"/>
              </a:rPr>
              <a:t>Kết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luận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số</a:t>
            </a:r>
            <a:r>
              <a:rPr lang="en-US" sz="1600" b="1" dirty="0">
                <a:solidFill>
                  <a:srgbClr val="16253D"/>
                </a:solidFill>
                <a:latin typeface="Calibri" pitchFamily="34" charset="0"/>
                <a:ea typeface="Calibri" pitchFamily="34" charset="-122"/>
                <a:cs typeface="Calibri" pitchFamily="34" charset="-120"/>
              </a:rPr>
              <a:t> 31-KL/TW </a:t>
            </a:r>
            <a:r>
              <a:rPr lang="en-US" sz="1600" b="1" dirty="0" err="1">
                <a:solidFill>
                  <a:srgbClr val="16253D"/>
                </a:solidFill>
                <a:latin typeface="Calibri" pitchFamily="34" charset="0"/>
                <a:ea typeface="Calibri" pitchFamily="34" charset="-122"/>
                <a:cs typeface="Calibri" pitchFamily="34" charset="-120"/>
              </a:rPr>
              <a:t>của</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Bộ</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Chính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trị</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về</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định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hướng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phát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triển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ngành</a:t>
            </a:r>
            <a:r>
              <a:rPr lang="en-US" sz="1600" b="1" dirty="0">
                <a:solidFill>
                  <a:srgbClr val="16253D"/>
                </a:solidFill>
                <a:latin typeface="Calibri" pitchFamily="34" charset="0"/>
                <a:ea typeface="Calibri" pitchFamily="34" charset="-122"/>
                <a:cs typeface="Calibri" pitchFamily="34" charset="-120"/>
              </a:rPr>
              <a:t> CN </a:t>
            </a:r>
            <a:r>
              <a:rPr lang="en-US" sz="1600" b="1" dirty="0" err="1">
                <a:solidFill>
                  <a:srgbClr val="16253D"/>
                </a:solidFill>
                <a:latin typeface="Calibri" pitchFamily="34" charset="0"/>
                <a:ea typeface="Calibri" pitchFamily="34" charset="-122"/>
                <a:cs typeface="Calibri" pitchFamily="34" charset="-120"/>
              </a:rPr>
              <a:t>Bôxít</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nhôm</a:t>
            </a:r>
            <a:r>
              <a:rPr lang="en-US" sz="1600" b="1" dirty="0">
                <a:solidFill>
                  <a:srgbClr val="16253D"/>
                </a:solidFill>
                <a:latin typeface="Calibri" pitchFamily="34" charset="0"/>
                <a:ea typeface="Calibri" pitchFamily="34" charset="-122"/>
                <a:cs typeface="Calibri" pitchFamily="34" charset="-120"/>
              </a:rPr>
              <a:t> VN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Xây</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ngành</a:t>
            </a:r>
            <a:r>
              <a:rPr lang="en-US" sz="1600" b="1" dirty="0">
                <a:solidFill>
                  <a:srgbClr val="5A6B80"/>
                </a:solidFill>
                <a:latin typeface="Calibri" pitchFamily="34" charset="0"/>
                <a:ea typeface="Calibri" pitchFamily="34" charset="-122"/>
                <a:cs typeface="Calibri" pitchFamily="34" charset="-120"/>
              </a:rPr>
              <a:t> CN </a:t>
            </a:r>
            <a:r>
              <a:rPr lang="en-US" sz="1600" b="1" dirty="0" err="1">
                <a:solidFill>
                  <a:srgbClr val="5A6B80"/>
                </a:solidFill>
                <a:latin typeface="Calibri" pitchFamily="34" charset="0"/>
                <a:ea typeface="Calibri" pitchFamily="34" charset="-122"/>
                <a:cs typeface="Calibri" pitchFamily="34" charset="-120"/>
              </a:rPr>
              <a:t>bôxít</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hoàn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đồng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bộ</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đại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từ</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khâu</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khai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thác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đến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khâu</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luyện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và</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các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sản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phẩm</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sau</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19" name="Shape 17"/>
          <p:cNvSpPr/>
          <p:nvPr/>
        </p:nvSpPr>
        <p:spPr>
          <a:xfrm>
            <a:off x="1865376" y="5237226"/>
            <a:ext cx="201168" cy="201168"/>
          </a:xfrm>
          <a:prstGeom prst="ellipse">
            <a:avLst/>
          </a:prstGeom>
          <a:solidFill>
            <a:srgbClr val="E08A2A"/>
          </a:solidFill>
          <a:ln w="25400">
            <a:solidFill>
              <a:srgbClr val="FFFFFF"/>
            </a:solidFill>
            <a:prstDash val="solid"/>
          </a:ln>
        </p:spPr>
        <p:txBody>
          <a:bodyPr/>
          <a:lstStyle/>
          <a:p>
            <a:endParaRPr lang="en-US"/>
          </a:p>
        </p:txBody>
      </p:sp>
      <p:sp>
        <p:nvSpPr>
          <p:cNvPr id="20" name="Text 18"/>
          <p:cNvSpPr txBox="1"/>
          <p:nvPr/>
        </p:nvSpPr>
        <p:spPr>
          <a:xfrm>
            <a:off x="137160" y="513664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11/2/2023</a:t>
            </a:r>
            <a:endParaRPr lang="en-US" sz="1600" dirty="0"/>
          </a:p>
        </p:txBody>
      </p:sp>
      <p:sp>
        <p:nvSpPr>
          <p:cNvPr id="21" name="Text 19"/>
          <p:cNvSpPr txBox="1"/>
          <p:nvPr/>
        </p:nvSpPr>
        <p:spPr>
          <a:xfrm>
            <a:off x="2240280" y="5081778"/>
            <a:ext cx="9418320" cy="512064"/>
          </a:xfrm>
          <a:prstGeom prst="rect">
            <a:avLst/>
          </a:prstGeom>
          <a:noFill/>
          <a:ln/>
        </p:spPr>
        <p:txBody>
          <a:bodyPr wrap="square" lIns="0" tIns="0" rIns="0" bIns="0" rtlCol="0" anchor="ctr"/>
          <a:lstStyle/>
          <a:p>
            <a:pPr marL="0" indent="0">
              <a:lnSpc>
                <a:spcPct val="115000"/>
              </a:lnSpc>
              <a:buNone/>
            </a:pPr>
            <a:r>
              <a:rPr lang="en-US" sz="1600" b="1" dirty="0">
                <a:solidFill>
                  <a:srgbClr val="16253D"/>
                </a:solidFill>
                <a:latin typeface="Calibri" pitchFamily="34" charset="0"/>
                <a:ea typeface="Calibri" pitchFamily="34" charset="-122"/>
                <a:cs typeface="Calibri" pitchFamily="34" charset="-120"/>
              </a:rPr>
              <a:t>Quyết định 09/QĐ-</a:t>
            </a:r>
            <a:r>
              <a:rPr lang="en-US" sz="1600" b="1" dirty="0" err="1">
                <a:solidFill>
                  <a:srgbClr val="16253D"/>
                </a:solidFill>
                <a:latin typeface="Calibri" pitchFamily="34" charset="0"/>
                <a:ea typeface="Calibri" pitchFamily="34" charset="-122"/>
                <a:cs typeface="Calibri" pitchFamily="34" charset="-120"/>
              </a:rPr>
              <a:t>TTg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về</a:t>
            </a:r>
            <a:r>
              <a:rPr lang="en-US" sz="1600" b="1" dirty="0">
                <a:solidFill>
                  <a:srgbClr val="16253D"/>
                </a:solidFill>
                <a:latin typeface="Calibri" pitchFamily="34" charset="0"/>
                <a:ea typeface="Calibri" pitchFamily="34" charset="-122"/>
                <a:cs typeface="Calibri" pitchFamily="34" charset="-120"/>
              </a:rPr>
              <a:t> KH </a:t>
            </a:r>
            <a:r>
              <a:rPr lang="en-US" sz="1600" b="1" dirty="0" err="1">
                <a:solidFill>
                  <a:srgbClr val="16253D"/>
                </a:solidFill>
                <a:latin typeface="Calibri" pitchFamily="34" charset="0"/>
                <a:ea typeface="Calibri" pitchFamily="34" charset="-122"/>
                <a:cs typeface="Calibri" pitchFamily="34" charset="-120"/>
              </a:rPr>
              <a:t>thực</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hiện</a:t>
            </a:r>
            <a:r>
              <a:rPr lang="en-US" sz="1600" b="1" dirty="0">
                <a:solidFill>
                  <a:srgbClr val="16253D"/>
                </a:solidFill>
                <a:latin typeface="Calibri" pitchFamily="34" charset="0"/>
                <a:ea typeface="Calibri" pitchFamily="34" charset="-122"/>
                <a:cs typeface="Calibri" pitchFamily="34" charset="-120"/>
              </a:rPr>
              <a:t> KL 31 TW:   </a:t>
            </a:r>
            <a:r>
              <a:rPr lang="en-US" sz="1600" b="1" dirty="0">
                <a:solidFill>
                  <a:srgbClr val="5A6B80"/>
                </a:solidFill>
                <a:latin typeface="Calibri" pitchFamily="34" charset="0"/>
                <a:ea typeface="Calibri" pitchFamily="34" charset="-122"/>
                <a:cs typeface="Calibri" pitchFamily="34" charset="-120"/>
              </a:rPr>
              <a:t>Nhà </a:t>
            </a:r>
            <a:r>
              <a:rPr lang="en-US" sz="1600" b="1" dirty="0" err="1">
                <a:solidFill>
                  <a:srgbClr val="5A6B80"/>
                </a:solidFill>
                <a:latin typeface="Calibri" pitchFamily="34" charset="0"/>
                <a:ea typeface="Calibri" pitchFamily="34" charset="-122"/>
                <a:cs typeface="Calibri" pitchFamily="34" charset="-120"/>
              </a:rPr>
              <a:t>nước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đảm</a:t>
            </a:r>
            <a:r>
              <a:rPr lang="en-US" sz="1600" b="1" dirty="0">
                <a:solidFill>
                  <a:srgbClr val="5A6B80"/>
                </a:solidFill>
                <a:latin typeface="Calibri" pitchFamily="34" charset="0"/>
                <a:ea typeface="Calibri" pitchFamily="34" charset="-122"/>
                <a:cs typeface="Calibri" pitchFamily="34" charset="-120"/>
              </a:rPr>
              <a:t> bảo cung cấp </a:t>
            </a:r>
            <a:r>
              <a:rPr lang="en-US" sz="1600" b="1" dirty="0" err="1">
                <a:solidFill>
                  <a:srgbClr val="5A6B80"/>
                </a:solidFill>
                <a:latin typeface="Calibri" pitchFamily="34" charset="0"/>
                <a:ea typeface="Calibri" pitchFamily="34" charset="-122"/>
                <a:cs typeface="Calibri" pitchFamily="34" charset="-120"/>
              </a:rPr>
              <a:t>điện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cho</a:t>
            </a:r>
            <a:r>
              <a:rPr lang="en-US" sz="1600" b="1" dirty="0">
                <a:solidFill>
                  <a:srgbClr val="5A6B80"/>
                </a:solidFill>
                <a:latin typeface="Calibri" pitchFamily="34" charset="0"/>
                <a:ea typeface="Calibri" pitchFamily="34" charset="-122"/>
                <a:cs typeface="Calibri" pitchFamily="34" charset="-120"/>
              </a:rPr>
              <a:t> Dự án điện phân nhôm </a:t>
            </a:r>
            <a:r>
              <a:rPr lang="en-US" sz="1600" b="1" dirty="0" err="1">
                <a:solidFill>
                  <a:srgbClr val="5A6B80"/>
                </a:solidFill>
                <a:latin typeface="Calibri" pitchFamily="34" charset="0"/>
                <a:ea typeface="Calibri" pitchFamily="34" charset="-122"/>
                <a:cs typeface="Calibri" pitchFamily="34" charset="-120"/>
              </a:rPr>
              <a:t>Đắk</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Nông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các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án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luyện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mới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thực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theo</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cơ</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chế</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thị</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trường</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22" name="Shape 20"/>
          <p:cNvSpPr/>
          <p:nvPr/>
        </p:nvSpPr>
        <p:spPr>
          <a:xfrm>
            <a:off x="1865376" y="5945886"/>
            <a:ext cx="201168" cy="201168"/>
          </a:xfrm>
          <a:prstGeom prst="ellipse">
            <a:avLst/>
          </a:prstGeom>
          <a:solidFill>
            <a:srgbClr val="E08A2A"/>
          </a:solidFill>
          <a:ln w="25400">
            <a:solidFill>
              <a:srgbClr val="FFFFFF"/>
            </a:solidFill>
            <a:prstDash val="solid"/>
          </a:ln>
        </p:spPr>
        <p:txBody>
          <a:bodyPr/>
          <a:lstStyle/>
          <a:p>
            <a:endParaRPr lang="en-US"/>
          </a:p>
        </p:txBody>
      </p:sp>
      <p:sp>
        <p:nvSpPr>
          <p:cNvPr id="23" name="Text 21"/>
          <p:cNvSpPr txBox="1"/>
          <p:nvPr/>
        </p:nvSpPr>
        <p:spPr>
          <a:xfrm>
            <a:off x="137160" y="5845302"/>
            <a:ext cx="1691640" cy="402336"/>
          </a:xfrm>
          <a:prstGeom prst="rect">
            <a:avLst/>
          </a:prstGeom>
          <a:noFill/>
          <a:ln/>
        </p:spPr>
        <p:txBody>
          <a:bodyPr wrap="square" lIns="0" tIns="0" rIns="0" bIns="0" rtlCol="0" anchor="ctr"/>
          <a:lstStyle/>
          <a:p>
            <a:pPr marL="0" indent="0" algn="r">
              <a:buNone/>
            </a:pPr>
            <a:r>
              <a:rPr lang="en-US" sz="1600" b="1" dirty="0">
                <a:solidFill>
                  <a:srgbClr val="16253D"/>
                </a:solidFill>
                <a:latin typeface="Times New Roman" pitchFamily="34" charset="0"/>
                <a:ea typeface="Times New Roman" pitchFamily="34" charset="-122"/>
                <a:cs typeface="Times New Roman" pitchFamily="34" charset="-120"/>
              </a:rPr>
              <a:t>18/7/2023</a:t>
            </a:r>
            <a:endParaRPr lang="en-US" sz="1600" dirty="0"/>
          </a:p>
        </p:txBody>
      </p:sp>
      <p:sp>
        <p:nvSpPr>
          <p:cNvPr id="24" name="Text 22"/>
          <p:cNvSpPr txBox="1"/>
          <p:nvPr/>
        </p:nvSpPr>
        <p:spPr>
          <a:xfrm>
            <a:off x="2240280" y="5790438"/>
            <a:ext cx="9418320" cy="512064"/>
          </a:xfrm>
          <a:prstGeom prst="rect">
            <a:avLst/>
          </a:prstGeom>
          <a:noFill/>
          <a:ln/>
        </p:spPr>
        <p:txBody>
          <a:bodyPr wrap="square" lIns="0" tIns="0" rIns="0" bIns="0" rtlCol="0" anchor="ctr"/>
          <a:lstStyle/>
          <a:p>
            <a:pPr marL="0" indent="0">
              <a:lnSpc>
                <a:spcPct val="115000"/>
              </a:lnSpc>
              <a:buNone/>
            </a:pPr>
            <a:r>
              <a:rPr lang="en-US" sz="1600" b="1" dirty="0">
                <a:solidFill>
                  <a:srgbClr val="16253D"/>
                </a:solidFill>
                <a:latin typeface="Calibri" pitchFamily="34" charset="0"/>
                <a:ea typeface="Calibri" pitchFamily="34" charset="-122"/>
                <a:cs typeface="Calibri" pitchFamily="34" charset="-120"/>
              </a:rPr>
              <a:t>Quyết định 866/QĐ-</a:t>
            </a:r>
            <a:r>
              <a:rPr lang="en-US" sz="1600" b="1" dirty="0" err="1">
                <a:solidFill>
                  <a:srgbClr val="16253D"/>
                </a:solidFill>
                <a:latin typeface="Calibri" pitchFamily="34" charset="0"/>
                <a:ea typeface="Calibri" pitchFamily="34" charset="-122"/>
                <a:cs typeface="Calibri" pitchFamily="34" charset="-120"/>
              </a:rPr>
              <a:t>TTg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phê</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duyệt</a:t>
            </a:r>
            <a:r>
              <a:rPr lang="en-US" sz="1600" b="1" dirty="0">
                <a:solidFill>
                  <a:srgbClr val="16253D"/>
                </a:solidFill>
                <a:latin typeface="Calibri" pitchFamily="34" charset="0"/>
                <a:ea typeface="Calibri" pitchFamily="34" charset="-122"/>
                <a:cs typeface="Calibri" pitchFamily="34" charset="-120"/>
              </a:rPr>
              <a:t> Quy </a:t>
            </a:r>
            <a:r>
              <a:rPr lang="en-US" sz="1600" b="1" dirty="0" err="1">
                <a:solidFill>
                  <a:srgbClr val="16253D"/>
                </a:solidFill>
                <a:latin typeface="Calibri" pitchFamily="34" charset="0"/>
                <a:ea typeface="Calibri" pitchFamily="34" charset="-122"/>
                <a:cs typeface="Calibri" pitchFamily="34" charset="-120"/>
              </a:rPr>
              <a:t>hoạch</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khoáng</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sản</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Đ</a:t>
            </a:r>
            <a:r>
              <a:rPr lang="en-US" sz="1600" b="1" dirty="0" err="1">
                <a:solidFill>
                  <a:srgbClr val="5A6B80"/>
                </a:solidFill>
                <a:latin typeface="Calibri" pitchFamily="34" charset="0"/>
                <a:ea typeface="Calibri" pitchFamily="34" charset="-122"/>
                <a:cs typeface="Calibri" pitchFamily="34" charset="-120"/>
              </a:rPr>
              <a:t>ầu</a:t>
            </a:r>
            <a:r>
              <a:rPr lang="en-US" sz="1600" b="1" dirty="0">
                <a:solidFill>
                  <a:srgbClr val="5A6B80"/>
                </a:solidFill>
                <a:latin typeface="Calibri" pitchFamily="34" charset="0"/>
                <a:ea typeface="Calibri" pitchFamily="34" charset="-122"/>
                <a:cs typeface="Calibri" pitchFamily="34" charset="-120"/>
              </a:rPr>
              <a:t> tư mới nhà </a:t>
            </a:r>
            <a:r>
              <a:rPr lang="en-US" sz="1600" b="1" dirty="0" err="1">
                <a:solidFill>
                  <a:srgbClr val="5A6B80"/>
                </a:solidFill>
                <a:latin typeface="Calibri" pitchFamily="34" charset="0"/>
                <a:ea typeface="Calibri" pitchFamily="34" charset="-122"/>
                <a:cs typeface="Calibri" pitchFamily="34" charset="-120"/>
              </a:rPr>
              <a:t>máy</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luyện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nhôm</a:t>
            </a:r>
            <a:r>
              <a:rPr lang="en-US" sz="1600" b="1" dirty="0">
                <a:solidFill>
                  <a:srgbClr val="5A6B80"/>
                </a:solidFill>
                <a:latin typeface="Calibri" pitchFamily="34" charset="0"/>
                <a:ea typeface="Calibri" pitchFamily="34" charset="-122"/>
                <a:cs typeface="Calibri" pitchFamily="34" charset="-120"/>
              </a:rPr>
              <a:t> gắn với tự đảm bảo </a:t>
            </a:r>
            <a:r>
              <a:rPr lang="en-US" sz="1600" b="1" dirty="0" err="1">
                <a:solidFill>
                  <a:srgbClr val="5A6B80"/>
                </a:solidFill>
                <a:latin typeface="Calibri" pitchFamily="34" charset="0"/>
                <a:ea typeface="Calibri" pitchFamily="34" charset="-122"/>
                <a:cs typeface="Calibri" pitchFamily="34" charset="-120"/>
              </a:rPr>
              <a:t>nguồn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nguyên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nhiên</a:t>
            </a:r>
            <a:r>
              <a:rPr lang="en-US" sz="1600" b="1" dirty="0">
                <a:solidFill>
                  <a:srgbClr val="5A6B80"/>
                </a:solidFill>
                <a:latin typeface="Calibri" pitchFamily="34" charset="0"/>
                <a:ea typeface="Calibri" pitchFamily="34" charset="-122"/>
                <a:cs typeface="Calibri" pitchFamily="34" charset="-120"/>
              </a:rPr>
              <a:t> liệu.</a:t>
            </a:r>
            <a:endParaRPr lang="en-US" sz="1600" b="1" dirty="0"/>
          </a:p>
        </p:txBody>
      </p:sp>
      <p:sp>
        <p:nvSpPr>
          <p:cNvPr id="25" name="Text 23"/>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26" name="Text 24"/>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856586"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856586"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  CHÍNH SÁCH QUỐC TẾ</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ctr">
              <a:buNone/>
            </a:pPr>
            <a:r>
              <a:rPr lang="en-US" sz="2400" b="1" dirty="0">
                <a:solidFill>
                  <a:srgbClr val="16253D"/>
                </a:solidFill>
                <a:latin typeface="Times New Roman" pitchFamily="34" charset="0"/>
                <a:ea typeface="Times New Roman" pitchFamily="34" charset="-122"/>
                <a:cs typeface="Times New Roman" pitchFamily="34" charset="-120"/>
              </a:rPr>
              <a:t>Các nước đều có chính sách đặc thù hỗ trợ điện phân nhôm</a:t>
            </a:r>
            <a:endParaRPr lang="en-US" sz="2400" dirty="0"/>
          </a:p>
        </p:txBody>
      </p:sp>
      <p:sp>
        <p:nvSpPr>
          <p:cNvPr id="5" name="Text 3"/>
          <p:cNvSpPr txBox="1"/>
          <p:nvPr/>
        </p:nvSpPr>
        <p:spPr>
          <a:xfrm>
            <a:off x="502920" y="1463040"/>
            <a:ext cx="10607040" cy="502920"/>
          </a:xfrm>
          <a:prstGeom prst="rect">
            <a:avLst/>
          </a:prstGeom>
          <a:noFill/>
          <a:ln/>
        </p:spPr>
        <p:txBody>
          <a:bodyPr wrap="square" lIns="0" tIns="0" rIns="0" bIns="0" rtlCol="0" anchor="ctr"/>
          <a:lstStyle/>
          <a:p>
            <a:pPr marL="0" indent="0" algn="ctr">
              <a:lnSpc>
                <a:spcPct val="120000"/>
              </a:lnSpc>
              <a:buNone/>
            </a:pPr>
            <a:r>
              <a:rPr lang="en-US" sz="1600" b="1" i="1" dirty="0">
                <a:solidFill>
                  <a:srgbClr val="5A6B80"/>
                </a:solidFill>
                <a:latin typeface="Calibri" pitchFamily="34" charset="0"/>
                <a:ea typeface="Calibri" pitchFamily="34" charset="-122"/>
                <a:cs typeface="Calibri" pitchFamily="34" charset="-120"/>
              </a:rPr>
              <a:t>Vốn đầu tư cao (~2.500 USD/tấn công </a:t>
            </a:r>
            <a:r>
              <a:rPr lang="en-US" sz="1600" b="1" i="1" dirty="0" err="1">
                <a:solidFill>
                  <a:srgbClr val="5A6B80"/>
                </a:solidFill>
                <a:latin typeface="Calibri" pitchFamily="34" charset="0"/>
                <a:ea typeface="Calibri" pitchFamily="34" charset="-122"/>
                <a:cs typeface="Calibri" pitchFamily="34" charset="-120"/>
              </a:rPr>
              <a:t>suất</a:t>
            </a:r>
            <a:r>
              <a:rPr lang="en-US" sz="1600" b="1" i="1" dirty="0">
                <a:solidFill>
                  <a:srgbClr val="5A6B80"/>
                </a:solidFill>
                <a:latin typeface="Calibri" pitchFamily="34" charset="0"/>
                <a:ea typeface="Calibri" pitchFamily="34" charset="-122"/>
                <a:cs typeface="Calibri" pitchFamily="34" charset="-120"/>
              </a:rPr>
              <a:t>) + </a:t>
            </a:r>
            <a:r>
              <a:rPr lang="en-US" sz="1600" b="1" i="1" dirty="0" err="1">
                <a:solidFill>
                  <a:srgbClr val="5A6B80"/>
                </a:solidFill>
                <a:latin typeface="Calibri" pitchFamily="34" charset="0"/>
                <a:ea typeface="Calibri" pitchFamily="34" charset="-122"/>
                <a:cs typeface="Calibri" pitchFamily="34" charset="-120"/>
              </a:rPr>
              <a:t>tiêu</a:t>
            </a:r>
            <a:r>
              <a:rPr lang="en-US" sz="1600" b="1" i="1" dirty="0">
                <a:solidFill>
                  <a:srgbClr val="5A6B80"/>
                </a:solidFill>
                <a:latin typeface="Calibri" pitchFamily="34" charset="0"/>
                <a:ea typeface="Calibri" pitchFamily="34" charset="-122"/>
                <a:cs typeface="Calibri" pitchFamily="34" charset="-120"/>
              </a:rPr>
              <a:t> thụ điện rất lớn (13.500 – 14.000 kWh/tấn) = </a:t>
            </a:r>
            <a:r>
              <a:rPr lang="en-US" sz="1600" b="1" i="1" dirty="0" err="1">
                <a:solidFill>
                  <a:srgbClr val="5A6B80"/>
                </a:solidFill>
                <a:latin typeface="Calibri" pitchFamily="34" charset="0"/>
                <a:ea typeface="Calibri" pitchFamily="34" charset="-122"/>
                <a:cs typeface="Calibri" pitchFamily="34" charset="-120"/>
              </a:rPr>
              <a:t>khó</a:t>
            </a:r>
            <a:r>
              <a:rPr lang="en-US" sz="1600" b="1" i="1" dirty="0">
                <a:solidFill>
                  <a:srgbClr val="5A6B80"/>
                </a:solidFill>
                <a:latin typeface="Calibri" pitchFamily="34" charset="0"/>
                <a:ea typeface="Calibri" pitchFamily="34" charset="-122"/>
                <a:cs typeface="Calibri" pitchFamily="34" charset="-120"/>
              </a:rPr>
              <a:t> thu hút đầu tư nếu không có hỗ trợ ban </a:t>
            </a:r>
            <a:r>
              <a:rPr lang="en-US" sz="1600" b="1" i="1" dirty="0" err="1">
                <a:solidFill>
                  <a:srgbClr val="5A6B80"/>
                </a:solidFill>
                <a:latin typeface="Calibri" pitchFamily="34" charset="0"/>
                <a:ea typeface="Calibri" pitchFamily="34" charset="-122"/>
                <a:cs typeface="Calibri" pitchFamily="34" charset="-120"/>
              </a:rPr>
              <a:t>đầu</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của</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Nhà</a:t>
            </a:r>
            <a:r>
              <a:rPr lang="en-US" sz="1600" b="1" i="1" dirty="0">
                <a:solidFill>
                  <a:srgbClr val="5A6B80"/>
                </a:solidFill>
                <a:latin typeface="Calibri" pitchFamily="34" charset="0"/>
                <a:ea typeface="Calibri" pitchFamily="34" charset="-122"/>
                <a:cs typeface="Calibri" pitchFamily="34" charset="-120"/>
              </a:rPr>
              <a:t> </a:t>
            </a:r>
            <a:r>
              <a:rPr lang="en-US" sz="1600" b="1" i="1" dirty="0" err="1">
                <a:solidFill>
                  <a:srgbClr val="5A6B80"/>
                </a:solidFill>
                <a:latin typeface="Calibri" pitchFamily="34" charset="0"/>
                <a:ea typeface="Calibri" pitchFamily="34" charset="-122"/>
                <a:cs typeface="Calibri" pitchFamily="34" charset="-120"/>
              </a:rPr>
              <a:t>nước</a:t>
            </a:r>
            <a:r>
              <a:rPr lang="en-US" sz="1600" b="1" i="1" dirty="0">
                <a:solidFill>
                  <a:srgbClr val="5A6B80"/>
                </a:solidFill>
                <a:latin typeface="Calibri" pitchFamily="34" charset="0"/>
                <a:ea typeface="Calibri" pitchFamily="34" charset="-122"/>
                <a:cs typeface="Calibri" pitchFamily="34" charset="-120"/>
              </a:rPr>
              <a:t>.</a:t>
            </a:r>
            <a:endParaRPr lang="en-US" sz="1600" b="1" dirty="0"/>
          </a:p>
        </p:txBody>
      </p:sp>
      <p:sp>
        <p:nvSpPr>
          <p:cNvPr id="6" name="Text 4"/>
          <p:cNvSpPr txBox="1"/>
          <p:nvPr/>
        </p:nvSpPr>
        <p:spPr>
          <a:xfrm>
            <a:off x="502920" y="2148840"/>
            <a:ext cx="6675120" cy="365760"/>
          </a:xfrm>
          <a:prstGeom prst="rect">
            <a:avLst/>
          </a:prstGeom>
          <a:noFill/>
          <a:ln/>
        </p:spPr>
        <p:txBody>
          <a:bodyPr wrap="square" lIns="0" tIns="0" rIns="0" bIns="0" rtlCol="0" anchor="ctr"/>
          <a:lstStyle/>
          <a:p>
            <a:pPr marL="0" indent="0">
              <a:buNone/>
            </a:pPr>
            <a:r>
              <a:rPr lang="en-US" sz="1600" b="1" dirty="0">
                <a:solidFill>
                  <a:srgbClr val="16253D"/>
                </a:solidFill>
                <a:latin typeface="Calibri" pitchFamily="34" charset="0"/>
                <a:ea typeface="Calibri" pitchFamily="34" charset="-122"/>
                <a:cs typeface="Calibri" pitchFamily="34" charset="-120"/>
              </a:rPr>
              <a:t>Giá điện bình quân thế giới cho điện phân nhôm (US cent/kWh)</a:t>
            </a:r>
            <a:endParaRPr lang="en-US" sz="1600" dirty="0"/>
          </a:p>
        </p:txBody>
      </p:sp>
      <p:graphicFrame>
        <p:nvGraphicFramePr>
          <p:cNvPr id="7" name="Chart 0"/>
          <p:cNvGraphicFramePr/>
          <p:nvPr/>
        </p:nvGraphicFramePr>
        <p:xfrm>
          <a:off x="411480" y="2514600"/>
          <a:ext cx="6858000" cy="361188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5"/>
          <p:cNvSpPr txBox="1"/>
          <p:nvPr/>
        </p:nvSpPr>
        <p:spPr>
          <a:xfrm>
            <a:off x="502920" y="6199632"/>
            <a:ext cx="6400800" cy="274320"/>
          </a:xfrm>
          <a:prstGeom prst="rect">
            <a:avLst/>
          </a:prstGeom>
          <a:noFill/>
          <a:ln/>
        </p:spPr>
        <p:txBody>
          <a:bodyPr wrap="square" lIns="0" tIns="0" rIns="0" bIns="0" rtlCol="0" anchor="ctr"/>
          <a:lstStyle/>
          <a:p>
            <a:pPr marL="0" indent="0">
              <a:buNone/>
            </a:pPr>
            <a:r>
              <a:rPr lang="en-US" sz="1400" b="1" i="1" dirty="0">
                <a:solidFill>
                  <a:srgbClr val="5A6B80"/>
                </a:solidFill>
                <a:latin typeface="Calibri" pitchFamily="34" charset="0"/>
                <a:ea typeface="Calibri" pitchFamily="34" charset="-122"/>
                <a:cs typeface="Calibri" pitchFamily="34" charset="-120"/>
              </a:rPr>
              <a:t>Nguồn: Tổ chức tư vấn quốc tế CRU (Vương quốc Anh), giai đoạn 2009–2015</a:t>
            </a:r>
            <a:endParaRPr lang="en-US" sz="1400" b="1" dirty="0"/>
          </a:p>
        </p:txBody>
      </p:sp>
      <p:sp>
        <p:nvSpPr>
          <p:cNvPr id="9" name="Shape 6"/>
          <p:cNvSpPr/>
          <p:nvPr/>
        </p:nvSpPr>
        <p:spPr>
          <a:xfrm>
            <a:off x="7635240" y="2148840"/>
            <a:ext cx="4069080" cy="3977640"/>
          </a:xfrm>
          <a:prstGeom prst="roundRect">
            <a:avLst>
              <a:gd name="adj" fmla="val 2299"/>
            </a:avLst>
          </a:prstGeom>
          <a:solidFill>
            <a:srgbClr val="16253D"/>
          </a:solidFill>
          <a:ln/>
        </p:spPr>
        <p:txBody>
          <a:bodyPr/>
          <a:lstStyle/>
          <a:p>
            <a:endParaRPr lang="en-US"/>
          </a:p>
        </p:txBody>
      </p:sp>
      <p:sp>
        <p:nvSpPr>
          <p:cNvPr id="10" name="Shape 7"/>
          <p:cNvSpPr/>
          <p:nvPr/>
        </p:nvSpPr>
        <p:spPr>
          <a:xfrm>
            <a:off x="7955280" y="2423160"/>
            <a:ext cx="548640" cy="548640"/>
          </a:xfrm>
          <a:prstGeom prst="ellipse">
            <a:avLst/>
          </a:prstGeom>
          <a:solidFill>
            <a:srgbClr val="E08A2A"/>
          </a:solidFill>
          <a:ln/>
        </p:spPr>
        <p:txBody>
          <a:bodyPr/>
          <a:lstStyle/>
          <a:p>
            <a:endParaRPr lang="en-US"/>
          </a:p>
        </p:txBody>
      </p:sp>
      <p:pic>
        <p:nvPicPr>
          <p:cNvPr id="11" name="Image 0" descr="icons/coins.png"/>
          <p:cNvPicPr>
            <a:picLocks noChangeAspect="1"/>
          </p:cNvPicPr>
          <p:nvPr/>
        </p:nvPicPr>
        <p:blipFill>
          <a:blip r:embed="rId4"/>
          <a:stretch>
            <a:fillRect/>
          </a:stretch>
        </p:blipFill>
        <p:spPr>
          <a:xfrm>
            <a:off x="8092440" y="2560320"/>
            <a:ext cx="274320" cy="274320"/>
          </a:xfrm>
          <a:prstGeom prst="rect">
            <a:avLst/>
          </a:prstGeom>
        </p:spPr>
      </p:pic>
      <p:sp>
        <p:nvSpPr>
          <p:cNvPr id="12" name="Text 8"/>
          <p:cNvSpPr txBox="1"/>
          <p:nvPr/>
        </p:nvSpPr>
        <p:spPr>
          <a:xfrm>
            <a:off x="7955280" y="3108960"/>
            <a:ext cx="3429000" cy="594360"/>
          </a:xfrm>
          <a:prstGeom prst="rect">
            <a:avLst/>
          </a:prstGeom>
          <a:noFill/>
          <a:ln/>
        </p:spPr>
        <p:txBody>
          <a:bodyPr wrap="square" lIns="0" tIns="0" rIns="0" bIns="0" rtlCol="0" anchor="ctr"/>
          <a:lstStyle/>
          <a:p>
            <a:pPr marL="0" indent="0">
              <a:buNone/>
            </a:pPr>
            <a:r>
              <a:rPr lang="en-US" sz="3000" b="1" dirty="0">
                <a:solidFill>
                  <a:srgbClr val="E08A2A"/>
                </a:solidFill>
                <a:latin typeface="Times New Roman" pitchFamily="34" charset="0"/>
                <a:ea typeface="Times New Roman" pitchFamily="34" charset="-122"/>
                <a:cs typeface="Times New Roman" pitchFamily="34" charset="-120"/>
              </a:rPr>
              <a:t>67,6 tỷ USD</a:t>
            </a:r>
            <a:endParaRPr lang="en-US" sz="3000" dirty="0"/>
          </a:p>
        </p:txBody>
      </p:sp>
      <p:sp>
        <p:nvSpPr>
          <p:cNvPr id="13" name="Text 9"/>
          <p:cNvSpPr txBox="1"/>
          <p:nvPr/>
        </p:nvSpPr>
        <p:spPr>
          <a:xfrm>
            <a:off x="7955280" y="3767328"/>
            <a:ext cx="3429000" cy="1051560"/>
          </a:xfrm>
          <a:prstGeom prst="rect">
            <a:avLst/>
          </a:prstGeom>
          <a:noFill/>
          <a:ln/>
        </p:spPr>
        <p:txBody>
          <a:bodyPr wrap="square" lIns="0" tIns="0" rIns="0" bIns="0" rtlCol="0" anchor="ctr"/>
          <a:lstStyle/>
          <a:p>
            <a:pPr marL="0" indent="0">
              <a:lnSpc>
                <a:spcPct val="125000"/>
              </a:lnSpc>
              <a:buNone/>
            </a:pPr>
            <a:r>
              <a:rPr lang="en-US" sz="1500" b="1" dirty="0">
                <a:solidFill>
                  <a:srgbClr val="D9E2EC"/>
                </a:solidFill>
                <a:latin typeface="Calibri" pitchFamily="34" charset="0"/>
                <a:ea typeface="Calibri" pitchFamily="34" charset="-122"/>
                <a:cs typeface="Calibri" pitchFamily="34" charset="-120"/>
              </a:rPr>
              <a:t>Tổng hỗ trợ của Chính phủ các nước (2013–2017) cho 17 doanh nghiệp sản xuất nhôm lớn trên thế giới — bình quân 13,5 tỷ USD/năm.</a:t>
            </a:r>
            <a:endParaRPr lang="en-US" sz="1500" b="1" dirty="0"/>
          </a:p>
        </p:txBody>
      </p:sp>
      <p:sp>
        <p:nvSpPr>
          <p:cNvPr id="14" name="Shape 10"/>
          <p:cNvSpPr/>
          <p:nvPr/>
        </p:nvSpPr>
        <p:spPr>
          <a:xfrm>
            <a:off x="7955280" y="4892040"/>
            <a:ext cx="3429000" cy="0"/>
          </a:xfrm>
          <a:prstGeom prst="line">
            <a:avLst/>
          </a:prstGeom>
          <a:noFill/>
          <a:ln w="12700">
            <a:solidFill>
              <a:srgbClr val="3A5578"/>
            </a:solidFill>
            <a:prstDash val="solid"/>
          </a:ln>
        </p:spPr>
        <p:txBody>
          <a:bodyPr/>
          <a:lstStyle/>
          <a:p>
            <a:endParaRPr lang="en-US"/>
          </a:p>
        </p:txBody>
      </p:sp>
      <p:sp>
        <p:nvSpPr>
          <p:cNvPr id="15" name="Text 11"/>
          <p:cNvSpPr txBox="1"/>
          <p:nvPr/>
        </p:nvSpPr>
        <p:spPr>
          <a:xfrm>
            <a:off x="7955280" y="5074920"/>
            <a:ext cx="3429000" cy="914400"/>
          </a:xfrm>
          <a:prstGeom prst="rect">
            <a:avLst/>
          </a:prstGeom>
          <a:noFill/>
          <a:ln/>
        </p:spPr>
        <p:txBody>
          <a:bodyPr wrap="square" lIns="0" tIns="0" rIns="0" bIns="0" rtlCol="0" anchor="ctr"/>
          <a:lstStyle/>
          <a:p>
            <a:pPr marL="0" indent="0">
              <a:lnSpc>
                <a:spcPct val="125000"/>
              </a:lnSpc>
              <a:buNone/>
            </a:pPr>
            <a:r>
              <a:rPr lang="en-US" sz="1400" b="1" i="1" dirty="0">
                <a:solidFill>
                  <a:srgbClr val="9FB2C8"/>
                </a:solidFill>
                <a:latin typeface="Calibri" pitchFamily="34" charset="0"/>
                <a:ea typeface="Calibri" pitchFamily="34" charset="-122"/>
                <a:cs typeface="Calibri" pitchFamily="34" charset="-120"/>
              </a:rPr>
              <a:t>Nguồn: Báo cáo OECD “Đo lường sự biến động của thị trường quốc tế đối với chuỗi giá trị nhôm”, 08/01/2019</a:t>
            </a:r>
            <a:endParaRPr lang="en-US" sz="1400" b="1" dirty="0"/>
          </a:p>
        </p:txBody>
      </p:sp>
      <p:sp>
        <p:nvSpPr>
          <p:cNvPr id="16" name="Text 12"/>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17" name="Text 13"/>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1371600"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1371600"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HỖ TRỢ </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100" b="1" dirty="0">
                <a:solidFill>
                  <a:srgbClr val="16253D"/>
                </a:solidFill>
                <a:latin typeface="Times New Roman" pitchFamily="34" charset="0"/>
                <a:ea typeface="Times New Roman" pitchFamily="34" charset="-122"/>
                <a:cs typeface="Times New Roman" pitchFamily="34" charset="-120"/>
              </a:rPr>
              <a:t>Giá điện &amp; hỗ trợ của Chính phủ các nước cho điện phân nhôm</a:t>
            </a:r>
            <a:endParaRPr lang="en-US" sz="2100" dirty="0"/>
          </a:p>
        </p:txBody>
      </p:sp>
      <p:sp>
        <p:nvSpPr>
          <p:cNvPr id="5" name="Text 3"/>
          <p:cNvSpPr txBox="1"/>
          <p:nvPr/>
        </p:nvSpPr>
        <p:spPr>
          <a:xfrm>
            <a:off x="457200" y="1600200"/>
            <a:ext cx="6355080" cy="320040"/>
          </a:xfrm>
          <a:prstGeom prst="rect">
            <a:avLst/>
          </a:prstGeom>
          <a:noFill/>
          <a:ln/>
        </p:spPr>
        <p:txBody>
          <a:bodyPr wrap="square" lIns="0" tIns="0" rIns="0" bIns="0" rtlCol="0" anchor="ctr"/>
          <a:lstStyle/>
          <a:p>
            <a:pPr marL="0" indent="0">
              <a:buNone/>
            </a:pPr>
            <a:r>
              <a:rPr lang="en-US" sz="1600" b="1" dirty="0">
                <a:solidFill>
                  <a:srgbClr val="16253D"/>
                </a:solidFill>
                <a:latin typeface="Calibri" pitchFamily="34" charset="0"/>
                <a:ea typeface="Calibri" pitchFamily="34" charset="-122"/>
                <a:cs typeface="Calibri" pitchFamily="34" charset="-120"/>
              </a:rPr>
              <a:t>Giá điện bình quân theo khu vực, năm 2015 (US cent/kWh)</a:t>
            </a:r>
            <a:endParaRPr lang="en-US" sz="1600" dirty="0"/>
          </a:p>
        </p:txBody>
      </p:sp>
      <p:graphicFrame>
        <p:nvGraphicFramePr>
          <p:cNvPr id="6" name="Chart 0"/>
          <p:cNvGraphicFramePr/>
          <p:nvPr/>
        </p:nvGraphicFramePr>
        <p:xfrm>
          <a:off x="320040" y="1920240"/>
          <a:ext cx="6492240" cy="41605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 4"/>
          <p:cNvSpPr txBox="1"/>
          <p:nvPr/>
        </p:nvSpPr>
        <p:spPr>
          <a:xfrm>
            <a:off x="7086600" y="1600200"/>
            <a:ext cx="4617720" cy="320040"/>
          </a:xfrm>
          <a:prstGeom prst="rect">
            <a:avLst/>
          </a:prstGeom>
          <a:noFill/>
          <a:ln/>
        </p:spPr>
        <p:txBody>
          <a:bodyPr wrap="square" lIns="0" tIns="0" rIns="0" bIns="0" rtlCol="0" anchor="ctr"/>
          <a:lstStyle/>
          <a:p>
            <a:pPr marL="0" indent="0" algn="ctr">
              <a:buNone/>
            </a:pPr>
            <a:r>
              <a:rPr lang="en-US" sz="1600" b="1" dirty="0" err="1">
                <a:solidFill>
                  <a:srgbClr val="16253D"/>
                </a:solidFill>
                <a:latin typeface="Calibri" pitchFamily="34" charset="0"/>
                <a:ea typeface="Calibri" pitchFamily="34" charset="-122"/>
                <a:cs typeface="Calibri" pitchFamily="34" charset="-120"/>
              </a:rPr>
              <a:t>Hỗ</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trợ</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của</a:t>
            </a:r>
            <a:r>
              <a:rPr lang="en-US" sz="1600" b="1" dirty="0">
                <a:solidFill>
                  <a:srgbClr val="16253D"/>
                </a:solidFill>
                <a:latin typeface="Calibri" pitchFamily="34" charset="0"/>
                <a:ea typeface="Calibri" pitchFamily="34" charset="-122"/>
                <a:cs typeface="Calibri" pitchFamily="34" charset="-120"/>
              </a:rPr>
              <a:t> </a:t>
            </a:r>
            <a:r>
              <a:rPr lang="en-US" sz="1600" b="1" dirty="0" err="1">
                <a:solidFill>
                  <a:srgbClr val="16253D"/>
                </a:solidFill>
                <a:latin typeface="Calibri" pitchFamily="34" charset="0"/>
                <a:ea typeface="Calibri" pitchFamily="34" charset="-122"/>
                <a:cs typeface="Calibri" pitchFamily="34" charset="-120"/>
              </a:rPr>
              <a:t>Chính</a:t>
            </a:r>
            <a:r>
              <a:rPr lang="en-US" sz="1600" b="1" dirty="0">
                <a:solidFill>
                  <a:srgbClr val="16253D"/>
                </a:solidFill>
                <a:latin typeface="Calibri" pitchFamily="34" charset="0"/>
                <a:ea typeface="Calibri" pitchFamily="34" charset="-122"/>
                <a:cs typeface="Calibri" pitchFamily="34" charset="-120"/>
              </a:rPr>
              <a:t> phủ các nước, 2013–2017 (triệu USD)</a:t>
            </a:r>
            <a:endParaRPr lang="en-US" sz="1600" dirty="0"/>
          </a:p>
        </p:txBody>
      </p:sp>
      <p:graphicFrame>
        <p:nvGraphicFramePr>
          <p:cNvPr id="8" name="Chart 1"/>
          <p:cNvGraphicFramePr/>
          <p:nvPr>
            <p:extLst>
              <p:ext uri="{D42A27DB-BD31-4B8C-83A1-F6EECF244321}">
                <p14:modId xmlns:p14="http://schemas.microsoft.com/office/powerpoint/2010/main" val="2870257721"/>
              </p:ext>
            </p:extLst>
          </p:nvPr>
        </p:nvGraphicFramePr>
        <p:xfrm>
          <a:off x="6949440" y="1874520"/>
          <a:ext cx="4754880" cy="324612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 5"/>
          <p:cNvSpPr txBox="1"/>
          <p:nvPr/>
        </p:nvSpPr>
        <p:spPr>
          <a:xfrm>
            <a:off x="6949440" y="5212080"/>
            <a:ext cx="4754880" cy="822960"/>
          </a:xfrm>
          <a:prstGeom prst="rect">
            <a:avLst/>
          </a:prstGeom>
          <a:noFill/>
          <a:ln/>
        </p:spPr>
        <p:txBody>
          <a:bodyPr wrap="square" lIns="0" tIns="0" rIns="0" bIns="0" rtlCol="0" anchor="ctr"/>
          <a:lstStyle/>
          <a:p>
            <a:pPr marL="0" indent="0">
              <a:lnSpc>
                <a:spcPct val="125000"/>
              </a:lnSpc>
              <a:buNone/>
            </a:pPr>
            <a:r>
              <a:rPr lang="en-US" sz="1600" b="1" i="1" dirty="0">
                <a:solidFill>
                  <a:srgbClr val="5A6B80"/>
                </a:solidFill>
                <a:latin typeface="Calibri" pitchFamily="34" charset="0"/>
                <a:ea typeface="Calibri" pitchFamily="34" charset="-122"/>
                <a:cs typeface="Calibri" pitchFamily="34" charset="-120"/>
              </a:rPr>
              <a:t>Tổng cộng: 67.600 triệu USD (bình quân 13.520 triệu USD/năm) — 17 doanh nghiệp sản xuất nhôm lớn trên thế giới.</a:t>
            </a:r>
            <a:endParaRPr lang="en-US" sz="1600" b="1" dirty="0"/>
          </a:p>
        </p:txBody>
      </p:sp>
      <p:sp>
        <p:nvSpPr>
          <p:cNvPr id="10" name="Text 6"/>
          <p:cNvSpPr txBox="1"/>
          <p:nvPr/>
        </p:nvSpPr>
        <p:spPr>
          <a:xfrm>
            <a:off x="502920" y="6263640"/>
            <a:ext cx="7315200" cy="274320"/>
          </a:xfrm>
          <a:prstGeom prst="rect">
            <a:avLst/>
          </a:prstGeom>
          <a:noFill/>
          <a:ln/>
        </p:spPr>
        <p:txBody>
          <a:bodyPr wrap="square" lIns="0" tIns="0" rIns="0" bIns="0" rtlCol="0" anchor="ctr"/>
          <a:lstStyle/>
          <a:p>
            <a:pPr marL="0" indent="0">
              <a:buNone/>
            </a:pPr>
            <a:r>
              <a:rPr lang="en-US" sz="1400" b="1" i="1" dirty="0">
                <a:solidFill>
                  <a:srgbClr val="5A6B80"/>
                </a:solidFill>
                <a:latin typeface="Calibri" pitchFamily="34" charset="0"/>
                <a:ea typeface="Calibri" pitchFamily="34" charset="-122"/>
                <a:cs typeface="Calibri" pitchFamily="34" charset="-120"/>
              </a:rPr>
              <a:t>Nguồn: Bảng 01–02, Phụ lục — CRU (Vương quốc Anh); OECD, 08/01/2019</a:t>
            </a:r>
            <a:endParaRPr lang="en-US" sz="1400" b="1" dirty="0"/>
          </a:p>
        </p:txBody>
      </p:sp>
      <p:sp>
        <p:nvSpPr>
          <p:cNvPr id="11" name="Text 7"/>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12" name="Text 8"/>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640787"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640787"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II.2  </a:t>
            </a:r>
            <a:r>
              <a:rPr lang="en-US" sz="1400" kern="0" spc="100" dirty="0">
                <a:solidFill>
                  <a:srgbClr val="FFFFFF"/>
                </a:solidFill>
                <a:latin typeface="Calibri" pitchFamily="34" charset="0"/>
                <a:ea typeface="Calibri" pitchFamily="34" charset="-122"/>
                <a:cs typeface="Calibri" pitchFamily="34" charset="-120"/>
              </a:rPr>
              <a:t>CHÍNH SÁCH DỰ ÁN</a:t>
            </a:r>
            <a:endParaRPr lang="en-US" sz="1400"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Cơ chế, chính sách đặc </a:t>
            </a:r>
            <a:r>
              <a:rPr lang="en-US" sz="2700" b="1" dirty="0" err="1">
                <a:solidFill>
                  <a:srgbClr val="16253D"/>
                </a:solidFill>
                <a:latin typeface="Times New Roman" pitchFamily="34" charset="0"/>
                <a:ea typeface="Times New Roman" pitchFamily="34" charset="-122"/>
                <a:cs typeface="Times New Roman" pitchFamily="34" charset="-120"/>
              </a:rPr>
              <a:t>thù</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đối</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với</a:t>
            </a:r>
            <a:r>
              <a:rPr lang="en-US" sz="2700" b="1" dirty="0">
                <a:solidFill>
                  <a:srgbClr val="16253D"/>
                </a:solidFill>
                <a:latin typeface="Times New Roman" pitchFamily="34" charset="0"/>
                <a:ea typeface="Times New Roman" pitchFamily="34" charset="-122"/>
                <a:cs typeface="Times New Roman" pitchFamily="34" charset="-120"/>
              </a:rPr>
              <a:t> Dự án Đắk Nông</a:t>
            </a:r>
            <a:endParaRPr lang="en-US" sz="2700" dirty="0"/>
          </a:p>
        </p:txBody>
      </p:sp>
      <p:sp>
        <p:nvSpPr>
          <p:cNvPr id="5" name="Text 3"/>
          <p:cNvSpPr txBox="1"/>
          <p:nvPr/>
        </p:nvSpPr>
        <p:spPr>
          <a:xfrm>
            <a:off x="502920" y="1481328"/>
            <a:ext cx="10607040" cy="365760"/>
          </a:xfrm>
          <a:prstGeom prst="rect">
            <a:avLst/>
          </a:prstGeom>
          <a:noFill/>
          <a:ln/>
        </p:spPr>
        <p:txBody>
          <a:bodyPr wrap="square" lIns="0" tIns="0" rIns="0" bIns="0" rtlCol="0" anchor="ctr"/>
          <a:lstStyle/>
          <a:p>
            <a:pPr marL="0" indent="0">
              <a:buNone/>
            </a:pPr>
            <a:r>
              <a:rPr lang="en-US" sz="1600" b="1" i="1" dirty="0">
                <a:solidFill>
                  <a:srgbClr val="5A6B80"/>
                </a:solidFill>
                <a:latin typeface="Calibri" pitchFamily="34" charset="0"/>
                <a:ea typeface="Calibri" pitchFamily="34" charset="-122"/>
                <a:cs typeface="Calibri" pitchFamily="34" charset="-120"/>
              </a:rPr>
              <a:t>Dự án sản xuất nhôm kim loại thí điểm đầu tiên của Việt Nam — Quyết định 822/QĐ-TTg ngày 30/5/2014.</a:t>
            </a:r>
            <a:endParaRPr lang="en-US" sz="1600" b="1" dirty="0"/>
          </a:p>
        </p:txBody>
      </p:sp>
      <p:sp>
        <p:nvSpPr>
          <p:cNvPr id="6" name="Shape 4"/>
          <p:cNvSpPr/>
          <p:nvPr/>
        </p:nvSpPr>
        <p:spPr>
          <a:xfrm>
            <a:off x="502920" y="2057400"/>
            <a:ext cx="5431536" cy="1828800"/>
          </a:xfrm>
          <a:prstGeom prst="roundRect">
            <a:avLst>
              <a:gd name="adj" fmla="val 5000"/>
            </a:avLst>
          </a:prstGeom>
          <a:solidFill>
            <a:srgbClr val="EEF2F6"/>
          </a:solidFill>
          <a:ln/>
        </p:spPr>
        <p:txBody>
          <a:bodyPr/>
          <a:lstStyle/>
          <a:p>
            <a:endParaRPr lang="en-US"/>
          </a:p>
        </p:txBody>
      </p:sp>
      <p:sp>
        <p:nvSpPr>
          <p:cNvPr id="7" name="Shape 5"/>
          <p:cNvSpPr/>
          <p:nvPr/>
        </p:nvSpPr>
        <p:spPr>
          <a:xfrm>
            <a:off x="777240" y="2331720"/>
            <a:ext cx="566928" cy="566928"/>
          </a:xfrm>
          <a:prstGeom prst="ellipse">
            <a:avLst/>
          </a:prstGeom>
          <a:solidFill>
            <a:srgbClr val="16253D"/>
          </a:solidFill>
          <a:ln/>
        </p:spPr>
        <p:txBody>
          <a:bodyPr/>
          <a:lstStyle/>
          <a:p>
            <a:endParaRPr lang="en-US"/>
          </a:p>
        </p:txBody>
      </p:sp>
      <p:pic>
        <p:nvPicPr>
          <p:cNvPr id="8" name="Image 0" descr="icons/award.png"/>
          <p:cNvPicPr>
            <a:picLocks noChangeAspect="1"/>
          </p:cNvPicPr>
          <p:nvPr/>
        </p:nvPicPr>
        <p:blipFill>
          <a:blip r:embed="rId3"/>
          <a:stretch>
            <a:fillRect/>
          </a:stretch>
        </p:blipFill>
        <p:spPr>
          <a:xfrm>
            <a:off x="913303" y="2467783"/>
            <a:ext cx="294803" cy="294803"/>
          </a:xfrm>
          <a:prstGeom prst="rect">
            <a:avLst/>
          </a:prstGeom>
        </p:spPr>
      </p:pic>
      <p:sp>
        <p:nvSpPr>
          <p:cNvPr id="9" name="Text 6"/>
          <p:cNvSpPr txBox="1"/>
          <p:nvPr/>
        </p:nvSpPr>
        <p:spPr>
          <a:xfrm>
            <a:off x="1508760" y="2331720"/>
            <a:ext cx="4151376" cy="5486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Ưu đãi đầu </a:t>
            </a:r>
            <a:r>
              <a:rPr lang="en-US" b="1" dirty="0" err="1">
                <a:solidFill>
                  <a:srgbClr val="16253D"/>
                </a:solidFill>
                <a:latin typeface="Times New Roman" pitchFamily="34" charset="0"/>
                <a:ea typeface="Times New Roman" pitchFamily="34" charset="-122"/>
                <a:cs typeface="Times New Roman" pitchFamily="34" charset="-120"/>
              </a:rPr>
              <a:t>tư</a:t>
            </a:r>
            <a:r>
              <a:rPr lang="en-US" b="1" dirty="0">
                <a:solidFill>
                  <a:srgbClr val="16253D"/>
                </a:solidFill>
                <a:latin typeface="Times New Roman" pitchFamily="34" charset="0"/>
                <a:ea typeface="Times New Roman" pitchFamily="34" charset="-122"/>
                <a:cs typeface="Times New Roman" pitchFamily="34" charset="-120"/>
              </a:rPr>
              <a:t> </a:t>
            </a:r>
            <a:r>
              <a:rPr lang="en-US" b="1" dirty="0" err="1">
                <a:solidFill>
                  <a:srgbClr val="16253D"/>
                </a:solidFill>
                <a:latin typeface="Times New Roman" pitchFamily="34" charset="0"/>
                <a:ea typeface="Times New Roman" pitchFamily="34" charset="-122"/>
                <a:cs typeface="Times New Roman" pitchFamily="34" charset="-120"/>
              </a:rPr>
              <a:t>theo</a:t>
            </a:r>
            <a:r>
              <a:rPr lang="en-US" b="1" dirty="0">
                <a:solidFill>
                  <a:srgbClr val="16253D"/>
                </a:solidFill>
                <a:latin typeface="Times New Roman" pitchFamily="34" charset="0"/>
                <a:ea typeface="Times New Roman" pitchFamily="34" charset="-122"/>
                <a:cs typeface="Times New Roman" pitchFamily="34" charset="-120"/>
              </a:rPr>
              <a:t> </a:t>
            </a:r>
            <a:r>
              <a:rPr lang="en-US" b="1" dirty="0" err="1">
                <a:solidFill>
                  <a:srgbClr val="16253D"/>
                </a:solidFill>
                <a:latin typeface="Times New Roman" pitchFamily="34" charset="0"/>
                <a:ea typeface="Times New Roman" pitchFamily="34" charset="-122"/>
                <a:cs typeface="Times New Roman" pitchFamily="34" charset="-120"/>
              </a:rPr>
              <a:t>quy</a:t>
            </a:r>
            <a:r>
              <a:rPr lang="en-US" b="1" dirty="0">
                <a:solidFill>
                  <a:srgbClr val="16253D"/>
                </a:solidFill>
                <a:latin typeface="Times New Roman" pitchFamily="34" charset="0"/>
                <a:ea typeface="Times New Roman" pitchFamily="34" charset="-122"/>
                <a:cs typeface="Times New Roman" pitchFamily="34" charset="-120"/>
              </a:rPr>
              <a:t> </a:t>
            </a:r>
            <a:r>
              <a:rPr lang="en-US" b="1" dirty="0" err="1">
                <a:solidFill>
                  <a:srgbClr val="16253D"/>
                </a:solidFill>
                <a:latin typeface="Times New Roman" pitchFamily="34" charset="0"/>
                <a:ea typeface="Times New Roman" pitchFamily="34" charset="-122"/>
                <a:cs typeface="Times New Roman" pitchFamily="34" charset="-120"/>
              </a:rPr>
              <a:t>định</a:t>
            </a:r>
            <a:endParaRPr lang="en-US" dirty="0"/>
          </a:p>
        </p:txBody>
      </p:sp>
      <p:sp>
        <p:nvSpPr>
          <p:cNvPr id="10" name="Text 7"/>
          <p:cNvSpPr txBox="1"/>
          <p:nvPr/>
        </p:nvSpPr>
        <p:spPr>
          <a:xfrm>
            <a:off x="777240" y="2990088"/>
            <a:ext cx="4882896" cy="731520"/>
          </a:xfrm>
          <a:prstGeom prst="rect">
            <a:avLst/>
          </a:prstGeom>
          <a:noFill/>
          <a:ln/>
        </p:spPr>
        <p:txBody>
          <a:bodyPr wrap="square" lIns="0" tIns="0" rIns="0" bIns="0" rtlCol="0" anchor="ctr"/>
          <a:lstStyle/>
          <a:p>
            <a:pPr marL="0" indent="0">
              <a:lnSpc>
                <a:spcPct val="122000"/>
              </a:lnSpc>
              <a:buNone/>
            </a:pPr>
            <a:r>
              <a:rPr lang="en-US" sz="1600" b="1" dirty="0" err="1">
                <a:solidFill>
                  <a:srgbClr val="5A6B80"/>
                </a:solidFill>
                <a:latin typeface="Calibri" pitchFamily="34" charset="0"/>
                <a:ea typeface="Calibri" pitchFamily="34" charset="-122"/>
                <a:cs typeface="Calibri" pitchFamily="34" charset="-120"/>
              </a:rPr>
              <a:t>Ưu</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đãi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về</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đất</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đai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thuế</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cơ</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sở</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hạ</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tầng</a:t>
            </a:r>
            <a:r>
              <a:rPr lang="en-US" sz="1600" b="1" dirty="0">
                <a:solidFill>
                  <a:srgbClr val="5A6B80"/>
                </a:solidFill>
                <a:latin typeface="Calibri" pitchFamily="34" charset="0"/>
                <a:ea typeface="Calibri" pitchFamily="34" charset="-122"/>
                <a:cs typeface="Calibri" pitchFamily="34" charset="-120"/>
              </a:rPr>
              <a:t> KCN </a:t>
            </a:r>
            <a:r>
              <a:rPr lang="en-US" sz="1600" b="1" dirty="0" err="1">
                <a:solidFill>
                  <a:srgbClr val="5A6B80"/>
                </a:solidFill>
                <a:latin typeface="Calibri" pitchFamily="34" charset="0"/>
                <a:ea typeface="Calibri" pitchFamily="34" charset="-122"/>
                <a:cs typeface="Calibri" pitchFamily="34" charset="-120"/>
              </a:rPr>
              <a:t>v.v</a:t>
            </a:r>
            <a:endParaRPr lang="en-US" sz="1600" b="1" dirty="0"/>
          </a:p>
        </p:txBody>
      </p:sp>
      <p:sp>
        <p:nvSpPr>
          <p:cNvPr id="11" name="Shape 8"/>
          <p:cNvSpPr/>
          <p:nvPr/>
        </p:nvSpPr>
        <p:spPr>
          <a:xfrm>
            <a:off x="6254496" y="2057400"/>
            <a:ext cx="5431536" cy="1828800"/>
          </a:xfrm>
          <a:prstGeom prst="roundRect">
            <a:avLst>
              <a:gd name="adj" fmla="val 5000"/>
            </a:avLst>
          </a:prstGeom>
          <a:solidFill>
            <a:srgbClr val="EEF2F6"/>
          </a:solidFill>
          <a:ln/>
        </p:spPr>
        <p:txBody>
          <a:bodyPr/>
          <a:lstStyle/>
          <a:p>
            <a:endParaRPr lang="en-US"/>
          </a:p>
        </p:txBody>
      </p:sp>
      <p:sp>
        <p:nvSpPr>
          <p:cNvPr id="12" name="Shape 9"/>
          <p:cNvSpPr/>
          <p:nvPr/>
        </p:nvSpPr>
        <p:spPr>
          <a:xfrm>
            <a:off x="6528816" y="2331720"/>
            <a:ext cx="566928" cy="566928"/>
          </a:xfrm>
          <a:prstGeom prst="ellipse">
            <a:avLst/>
          </a:prstGeom>
          <a:solidFill>
            <a:srgbClr val="16253D"/>
          </a:solidFill>
          <a:ln/>
        </p:spPr>
        <p:txBody>
          <a:bodyPr/>
          <a:lstStyle/>
          <a:p>
            <a:endParaRPr lang="en-US"/>
          </a:p>
        </p:txBody>
      </p:sp>
      <p:pic>
        <p:nvPicPr>
          <p:cNvPr id="13" name="Image 1" descr="icons/bolt.png"/>
          <p:cNvPicPr>
            <a:picLocks noChangeAspect="1"/>
          </p:cNvPicPr>
          <p:nvPr/>
        </p:nvPicPr>
        <p:blipFill>
          <a:blip r:embed="rId4"/>
          <a:stretch>
            <a:fillRect/>
          </a:stretch>
        </p:blipFill>
        <p:spPr>
          <a:xfrm>
            <a:off x="6664879" y="2467783"/>
            <a:ext cx="294803" cy="294803"/>
          </a:xfrm>
          <a:prstGeom prst="rect">
            <a:avLst/>
          </a:prstGeom>
        </p:spPr>
      </p:pic>
      <p:sp>
        <p:nvSpPr>
          <p:cNvPr id="14" name="Text 10"/>
          <p:cNvSpPr txBox="1"/>
          <p:nvPr/>
        </p:nvSpPr>
        <p:spPr>
          <a:xfrm>
            <a:off x="7260336" y="2331720"/>
            <a:ext cx="4151376" cy="5486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Giá điện đặc thù 10 năm đầu</a:t>
            </a:r>
            <a:endParaRPr lang="en-US" dirty="0"/>
          </a:p>
        </p:txBody>
      </p:sp>
      <p:sp>
        <p:nvSpPr>
          <p:cNvPr id="15" name="Text 11"/>
          <p:cNvSpPr txBox="1"/>
          <p:nvPr/>
        </p:nvSpPr>
        <p:spPr>
          <a:xfrm>
            <a:off x="6528816" y="2990088"/>
            <a:ext cx="4882896" cy="73152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LKTHQ tự đầu tư Trạm biến áp 220 kV ; được áp dụng giá điện đặc thù trong 10 năm đầu tiên.</a:t>
            </a:r>
            <a:endParaRPr lang="en-US" sz="1600" b="1" dirty="0"/>
          </a:p>
        </p:txBody>
      </p:sp>
      <p:sp>
        <p:nvSpPr>
          <p:cNvPr id="16" name="Shape 12"/>
          <p:cNvSpPr/>
          <p:nvPr/>
        </p:nvSpPr>
        <p:spPr>
          <a:xfrm>
            <a:off x="502920" y="4206240"/>
            <a:ext cx="5431536" cy="1828800"/>
          </a:xfrm>
          <a:prstGeom prst="roundRect">
            <a:avLst>
              <a:gd name="adj" fmla="val 5000"/>
            </a:avLst>
          </a:prstGeom>
          <a:solidFill>
            <a:srgbClr val="EEF2F6"/>
          </a:solidFill>
          <a:ln/>
        </p:spPr>
        <p:txBody>
          <a:bodyPr/>
          <a:lstStyle/>
          <a:p>
            <a:endParaRPr lang="en-US"/>
          </a:p>
        </p:txBody>
      </p:sp>
      <p:sp>
        <p:nvSpPr>
          <p:cNvPr id="17" name="Shape 13"/>
          <p:cNvSpPr/>
          <p:nvPr/>
        </p:nvSpPr>
        <p:spPr>
          <a:xfrm>
            <a:off x="777240" y="4480560"/>
            <a:ext cx="566928" cy="566928"/>
          </a:xfrm>
          <a:prstGeom prst="ellipse">
            <a:avLst/>
          </a:prstGeom>
          <a:solidFill>
            <a:srgbClr val="16253D"/>
          </a:solidFill>
          <a:ln/>
        </p:spPr>
        <p:txBody>
          <a:bodyPr/>
          <a:lstStyle/>
          <a:p>
            <a:endParaRPr lang="en-US"/>
          </a:p>
        </p:txBody>
      </p:sp>
      <p:pic>
        <p:nvPicPr>
          <p:cNvPr id="18" name="Image 2" descr="icons/handshake.png"/>
          <p:cNvPicPr>
            <a:picLocks noChangeAspect="1"/>
          </p:cNvPicPr>
          <p:nvPr/>
        </p:nvPicPr>
        <p:blipFill>
          <a:blip r:embed="rId5"/>
          <a:stretch>
            <a:fillRect/>
          </a:stretch>
        </p:blipFill>
        <p:spPr>
          <a:xfrm>
            <a:off x="913303" y="4616623"/>
            <a:ext cx="294803" cy="294803"/>
          </a:xfrm>
          <a:prstGeom prst="rect">
            <a:avLst/>
          </a:prstGeom>
        </p:spPr>
      </p:pic>
      <p:sp>
        <p:nvSpPr>
          <p:cNvPr id="19" name="Text 14"/>
          <p:cNvSpPr txBox="1"/>
          <p:nvPr/>
        </p:nvSpPr>
        <p:spPr>
          <a:xfrm>
            <a:off x="1508760" y="4480560"/>
            <a:ext cx="4151376" cy="5486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EVN đảm bảo cấp điện ổn định</a:t>
            </a:r>
            <a:endParaRPr lang="en-US" dirty="0"/>
          </a:p>
        </p:txBody>
      </p:sp>
      <p:sp>
        <p:nvSpPr>
          <p:cNvPr id="20" name="Text 15"/>
          <p:cNvSpPr txBox="1"/>
          <p:nvPr/>
        </p:nvSpPr>
        <p:spPr>
          <a:xfrm>
            <a:off x="777240" y="5138928"/>
            <a:ext cx="4882896" cy="73152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Nhà </a:t>
            </a:r>
            <a:r>
              <a:rPr lang="en-US" sz="1600" b="1" dirty="0" err="1">
                <a:solidFill>
                  <a:srgbClr val="5A6B80"/>
                </a:solidFill>
                <a:latin typeface="Calibri" pitchFamily="34" charset="0"/>
                <a:ea typeface="Calibri" pitchFamily="34" charset="-122"/>
                <a:cs typeface="Calibri" pitchFamily="34" charset="-120"/>
              </a:rPr>
              <a:t>nước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đảm</a:t>
            </a:r>
            <a:r>
              <a:rPr lang="en-US" sz="1600" b="1" dirty="0">
                <a:solidFill>
                  <a:srgbClr val="5A6B80"/>
                </a:solidFill>
                <a:latin typeface="Calibri" pitchFamily="34" charset="0"/>
                <a:ea typeface="Calibri" pitchFamily="34" charset="-122"/>
                <a:cs typeface="Calibri" pitchFamily="34" charset="-120"/>
              </a:rPr>
              <a:t> bảo cung cấp </a:t>
            </a:r>
            <a:r>
              <a:rPr lang="en-US" sz="1600" b="1" dirty="0" err="1">
                <a:solidFill>
                  <a:srgbClr val="5A6B80"/>
                </a:solidFill>
                <a:latin typeface="Calibri" pitchFamily="34" charset="0"/>
                <a:ea typeface="Calibri" pitchFamily="34" charset="-122"/>
                <a:cs typeface="Calibri" pitchFamily="34" charset="-120"/>
              </a:rPr>
              <a:t>điện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cho</a:t>
            </a:r>
            <a:r>
              <a:rPr lang="en-US" sz="1600" b="1" dirty="0">
                <a:solidFill>
                  <a:srgbClr val="5A6B80"/>
                </a:solidFill>
                <a:latin typeface="Calibri" pitchFamily="34" charset="0"/>
                <a:ea typeface="Calibri" pitchFamily="34" charset="-122"/>
                <a:cs typeface="Calibri" pitchFamily="34" charset="-120"/>
              </a:rPr>
              <a:t> Dự án Đắk Nông (Quyết định 09/QĐ-TTg, 2023).</a:t>
            </a:r>
            <a:endParaRPr lang="en-US" sz="1600" b="1" dirty="0"/>
          </a:p>
        </p:txBody>
      </p:sp>
      <p:sp>
        <p:nvSpPr>
          <p:cNvPr id="21" name="Shape 16"/>
          <p:cNvSpPr/>
          <p:nvPr/>
        </p:nvSpPr>
        <p:spPr>
          <a:xfrm>
            <a:off x="6254496" y="4206240"/>
            <a:ext cx="5431536" cy="1828800"/>
          </a:xfrm>
          <a:prstGeom prst="roundRect">
            <a:avLst>
              <a:gd name="adj" fmla="val 5000"/>
            </a:avLst>
          </a:prstGeom>
          <a:solidFill>
            <a:srgbClr val="EEF2F6"/>
          </a:solidFill>
          <a:ln/>
        </p:spPr>
        <p:txBody>
          <a:bodyPr/>
          <a:lstStyle/>
          <a:p>
            <a:endParaRPr lang="en-US"/>
          </a:p>
        </p:txBody>
      </p:sp>
      <p:sp>
        <p:nvSpPr>
          <p:cNvPr id="22" name="Shape 17"/>
          <p:cNvSpPr/>
          <p:nvPr/>
        </p:nvSpPr>
        <p:spPr>
          <a:xfrm>
            <a:off x="6528816" y="4480560"/>
            <a:ext cx="566928" cy="566928"/>
          </a:xfrm>
          <a:prstGeom prst="ellipse">
            <a:avLst/>
          </a:prstGeom>
          <a:solidFill>
            <a:srgbClr val="16253D"/>
          </a:solidFill>
          <a:ln/>
        </p:spPr>
        <p:txBody>
          <a:bodyPr/>
          <a:lstStyle/>
          <a:p>
            <a:endParaRPr lang="en-US"/>
          </a:p>
        </p:txBody>
      </p:sp>
      <p:pic>
        <p:nvPicPr>
          <p:cNvPr id="23" name="Image 3" descr="icons/cube.png"/>
          <p:cNvPicPr>
            <a:picLocks noChangeAspect="1"/>
          </p:cNvPicPr>
          <p:nvPr/>
        </p:nvPicPr>
        <p:blipFill>
          <a:blip r:embed="rId6"/>
          <a:stretch>
            <a:fillRect/>
          </a:stretch>
        </p:blipFill>
        <p:spPr>
          <a:xfrm>
            <a:off x="6664879" y="4616623"/>
            <a:ext cx="294803" cy="294803"/>
          </a:xfrm>
          <a:prstGeom prst="rect">
            <a:avLst/>
          </a:prstGeom>
        </p:spPr>
      </p:pic>
      <p:sp>
        <p:nvSpPr>
          <p:cNvPr id="24" name="Text 18"/>
          <p:cNvSpPr txBox="1"/>
          <p:nvPr/>
        </p:nvSpPr>
        <p:spPr>
          <a:xfrm>
            <a:off x="7260336" y="4480560"/>
            <a:ext cx="4151376" cy="5486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TKV cung cấp alumina ổn định</a:t>
            </a:r>
            <a:endParaRPr lang="en-US" dirty="0"/>
          </a:p>
        </p:txBody>
      </p:sp>
      <p:sp>
        <p:nvSpPr>
          <p:cNvPr id="25" name="Text 19"/>
          <p:cNvSpPr txBox="1"/>
          <p:nvPr/>
        </p:nvSpPr>
        <p:spPr>
          <a:xfrm>
            <a:off x="6528816" y="5138928"/>
            <a:ext cx="4882896" cy="731520"/>
          </a:xfrm>
          <a:prstGeom prst="rect">
            <a:avLst/>
          </a:prstGeom>
          <a:noFill/>
          <a:ln/>
        </p:spPr>
        <p:txBody>
          <a:bodyPr wrap="square" lIns="0" tIns="0" rIns="0" bIns="0" rtlCol="0" anchor="ctr"/>
          <a:lstStyle/>
          <a:p>
            <a:pPr marL="0" indent="0">
              <a:lnSpc>
                <a:spcPct val="122000"/>
              </a:lnSpc>
              <a:buNone/>
            </a:pPr>
            <a:r>
              <a:rPr lang="en-US" sz="1600" b="1" dirty="0">
                <a:solidFill>
                  <a:srgbClr val="5A6B80"/>
                </a:solidFill>
                <a:latin typeface="Calibri" pitchFamily="34" charset="0"/>
                <a:ea typeface="Calibri" pitchFamily="34" charset="-122"/>
                <a:cs typeface="Calibri" pitchFamily="34" charset="-120"/>
              </a:rPr>
              <a:t>TKV chịu trách nhiệm cung cấp alumina ổn định, lâu dài cho Dự án theo giá thỏa thuận.</a:t>
            </a:r>
            <a:endParaRPr lang="en-US" sz="1600" b="1" dirty="0"/>
          </a:p>
        </p:txBody>
      </p:sp>
      <p:sp>
        <p:nvSpPr>
          <p:cNvPr id="26" name="Text 20"/>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27" name="Text 21"/>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209190"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209190"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III  NỘI DUNG DỰ ÁN</a:t>
            </a:r>
            <a:endParaRPr lang="en-US" sz="1400" b="1" dirty="0"/>
          </a:p>
        </p:txBody>
      </p:sp>
      <p:sp>
        <p:nvSpPr>
          <p:cNvPr id="4" name="Text 2"/>
          <p:cNvSpPr txBox="1"/>
          <p:nvPr/>
        </p:nvSpPr>
        <p:spPr>
          <a:xfrm>
            <a:off x="457200" y="896112"/>
            <a:ext cx="1051560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Thông tin </a:t>
            </a:r>
            <a:r>
              <a:rPr lang="en-US" sz="2700" b="1" dirty="0" err="1">
                <a:solidFill>
                  <a:srgbClr val="16253D"/>
                </a:solidFill>
                <a:latin typeface="Times New Roman" pitchFamily="34" charset="0"/>
                <a:ea typeface="Times New Roman" pitchFamily="34" charset="-122"/>
                <a:cs typeface="Times New Roman" pitchFamily="34" charset="-120"/>
              </a:rPr>
              <a:t>chủ</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yếu</a:t>
            </a:r>
            <a:r>
              <a:rPr lang="en-US" sz="2700" b="1" dirty="0">
                <a:solidFill>
                  <a:srgbClr val="16253D"/>
                </a:solidFill>
                <a:latin typeface="Times New Roman" pitchFamily="34" charset="0"/>
                <a:ea typeface="Times New Roman" pitchFamily="34" charset="-122"/>
                <a:cs typeface="Times New Roman" pitchFamily="34" charset="-120"/>
              </a:rPr>
              <a:t> của Dự án</a:t>
            </a:r>
            <a:endParaRPr lang="en-US" sz="2700" dirty="0"/>
          </a:p>
        </p:txBody>
      </p:sp>
      <p:sp>
        <p:nvSpPr>
          <p:cNvPr id="5" name="Shape 3"/>
          <p:cNvSpPr/>
          <p:nvPr/>
        </p:nvSpPr>
        <p:spPr>
          <a:xfrm>
            <a:off x="502920" y="1691640"/>
            <a:ext cx="3544824" cy="2194560"/>
          </a:xfrm>
          <a:prstGeom prst="roundRect">
            <a:avLst>
              <a:gd name="adj" fmla="val 4167"/>
            </a:avLst>
          </a:prstGeom>
          <a:solidFill>
            <a:srgbClr val="16253D"/>
          </a:solidFill>
          <a:ln/>
        </p:spPr>
        <p:txBody>
          <a:bodyPr/>
          <a:lstStyle/>
          <a:p>
            <a:endParaRPr lang="en-US"/>
          </a:p>
        </p:txBody>
      </p:sp>
      <p:sp>
        <p:nvSpPr>
          <p:cNvPr id="6" name="Shape 4"/>
          <p:cNvSpPr/>
          <p:nvPr/>
        </p:nvSpPr>
        <p:spPr>
          <a:xfrm>
            <a:off x="758952" y="1929384"/>
            <a:ext cx="512064" cy="512064"/>
          </a:xfrm>
          <a:prstGeom prst="ellipse">
            <a:avLst/>
          </a:prstGeom>
          <a:solidFill>
            <a:srgbClr val="E08A2A"/>
          </a:solidFill>
          <a:ln/>
        </p:spPr>
        <p:txBody>
          <a:bodyPr/>
          <a:lstStyle/>
          <a:p>
            <a:endParaRPr lang="en-US"/>
          </a:p>
        </p:txBody>
      </p:sp>
      <p:pic>
        <p:nvPicPr>
          <p:cNvPr id="7" name="Image 0" descr="icons/location.png"/>
          <p:cNvPicPr>
            <a:picLocks noChangeAspect="1"/>
          </p:cNvPicPr>
          <p:nvPr/>
        </p:nvPicPr>
        <p:blipFill>
          <a:blip r:embed="rId3"/>
          <a:stretch>
            <a:fillRect/>
          </a:stretch>
        </p:blipFill>
        <p:spPr>
          <a:xfrm>
            <a:off x="886968" y="2057400"/>
            <a:ext cx="256032" cy="256032"/>
          </a:xfrm>
          <a:prstGeom prst="rect">
            <a:avLst/>
          </a:prstGeom>
        </p:spPr>
      </p:pic>
      <p:sp>
        <p:nvSpPr>
          <p:cNvPr id="8" name="Text 5"/>
          <p:cNvSpPr txBox="1"/>
          <p:nvPr/>
        </p:nvSpPr>
        <p:spPr>
          <a:xfrm>
            <a:off x="758952" y="2560320"/>
            <a:ext cx="3032760" cy="502920"/>
          </a:xfrm>
          <a:prstGeom prst="rect">
            <a:avLst/>
          </a:prstGeom>
          <a:noFill/>
          <a:ln/>
        </p:spPr>
        <p:txBody>
          <a:bodyPr wrap="square" lIns="0" tIns="0" rIns="0" bIns="0" rtlCol="0" anchor="ctr"/>
          <a:lstStyle/>
          <a:p>
            <a:pPr marL="0" indent="0" algn="ctr">
              <a:buNone/>
            </a:pPr>
            <a:r>
              <a:rPr lang="en-US" sz="2800" b="1" dirty="0">
                <a:solidFill>
                  <a:srgbClr val="E08A2A"/>
                </a:solidFill>
                <a:latin typeface="Times New Roman" pitchFamily="34" charset="0"/>
                <a:ea typeface="Times New Roman" pitchFamily="34" charset="-122"/>
                <a:cs typeface="Times New Roman" pitchFamily="34" charset="-120"/>
              </a:rPr>
              <a:t>129,42 ha</a:t>
            </a:r>
            <a:endParaRPr lang="en-US" sz="2800" dirty="0"/>
          </a:p>
        </p:txBody>
      </p:sp>
      <p:sp>
        <p:nvSpPr>
          <p:cNvPr id="9" name="Text 6"/>
          <p:cNvSpPr txBox="1"/>
          <p:nvPr/>
        </p:nvSpPr>
        <p:spPr>
          <a:xfrm>
            <a:off x="758952" y="3044952"/>
            <a:ext cx="3032760" cy="731520"/>
          </a:xfrm>
          <a:prstGeom prst="rect">
            <a:avLst/>
          </a:prstGeom>
          <a:noFill/>
          <a:ln/>
        </p:spPr>
        <p:txBody>
          <a:bodyPr wrap="square" lIns="0" tIns="0" rIns="0" bIns="0" rtlCol="0" anchor="ctr"/>
          <a:lstStyle/>
          <a:p>
            <a:pPr>
              <a:lnSpc>
                <a:spcPct val="118000"/>
              </a:lnSpc>
            </a:pPr>
            <a:r>
              <a:rPr lang="en-US" sz="1400" b="1" dirty="0" err="1">
                <a:solidFill>
                  <a:srgbClr val="D9E2EC"/>
                </a:solidFill>
                <a:latin typeface="Calibri" pitchFamily="34" charset="0"/>
                <a:ea typeface="Calibri" pitchFamily="34" charset="-122"/>
                <a:cs typeface="Calibri" pitchFamily="34" charset="-120"/>
              </a:rPr>
              <a:t>Diện</a:t>
            </a:r>
            <a:r>
              <a:rPr lang="en-US" sz="1400" b="1" dirty="0">
                <a:solidFill>
                  <a:srgbClr val="D9E2EC"/>
                </a:solidFill>
                <a:latin typeface="Calibri" pitchFamily="34" charset="0"/>
                <a:ea typeface="Calibri" pitchFamily="34" charset="-122"/>
                <a:cs typeface="Calibri" pitchFamily="34" charset="-120"/>
              </a:rPr>
              <a:t> </a:t>
            </a:r>
            <a:r>
              <a:rPr lang="en-US" sz="1400" b="1" dirty="0" err="1">
                <a:solidFill>
                  <a:srgbClr val="D9E2EC"/>
                </a:solidFill>
                <a:latin typeface="Calibri" pitchFamily="34" charset="0"/>
                <a:ea typeface="Calibri" pitchFamily="34" charset="-122"/>
                <a:cs typeface="Calibri" pitchFamily="34" charset="-120"/>
              </a:rPr>
              <a:t>tích</a:t>
            </a:r>
            <a:r>
              <a:rPr lang="en-US" sz="1400" b="1" dirty="0">
                <a:solidFill>
                  <a:srgbClr val="D9E2EC"/>
                </a:solidFill>
                <a:latin typeface="Calibri" pitchFamily="34" charset="0"/>
                <a:ea typeface="Calibri" pitchFamily="34" charset="-122"/>
                <a:cs typeface="Calibri" pitchFamily="34" charset="-120"/>
              </a:rPr>
              <a:t> tại KCN Nhân Cơ, xã Nhân Cơ, </a:t>
            </a:r>
            <a:r>
              <a:rPr lang="en-US" sz="1600" b="1" dirty="0" err="1">
                <a:solidFill>
                  <a:srgbClr val="D9E2EC"/>
                </a:solidFill>
                <a:latin typeface="Calibri" pitchFamily="34" charset="0"/>
                <a:ea typeface="Calibri" pitchFamily="34" charset="-122"/>
                <a:cs typeface="Calibri" pitchFamily="34" charset="-120"/>
              </a:rPr>
              <a:t>Tỉnh</a:t>
            </a:r>
            <a:r>
              <a:rPr lang="en-US" sz="1400" b="1" dirty="0">
                <a:solidFill>
                  <a:srgbClr val="D9E2EC"/>
                </a:solidFill>
                <a:latin typeface="Calibri" pitchFamily="34" charset="0"/>
                <a:ea typeface="Calibri" pitchFamily="34" charset="-122"/>
                <a:cs typeface="Calibri" pitchFamily="34" charset="-120"/>
              </a:rPr>
              <a:t> Lâm </a:t>
            </a:r>
            <a:r>
              <a:rPr lang="en-US" sz="1400" b="1" dirty="0" err="1">
                <a:solidFill>
                  <a:srgbClr val="D9E2EC"/>
                </a:solidFill>
                <a:latin typeface="Calibri" pitchFamily="34" charset="0"/>
                <a:ea typeface="Calibri" pitchFamily="34" charset="-122"/>
                <a:cs typeface="Calibri" pitchFamily="34" charset="-120"/>
              </a:rPr>
              <a:t>Đồng</a:t>
            </a:r>
            <a:endParaRPr lang="en-US" sz="1400" b="1" dirty="0"/>
          </a:p>
        </p:txBody>
      </p:sp>
      <p:sp>
        <p:nvSpPr>
          <p:cNvPr id="10" name="Shape 7"/>
          <p:cNvSpPr/>
          <p:nvPr/>
        </p:nvSpPr>
        <p:spPr>
          <a:xfrm>
            <a:off x="4322064" y="1691640"/>
            <a:ext cx="3544824" cy="2194560"/>
          </a:xfrm>
          <a:prstGeom prst="roundRect">
            <a:avLst>
              <a:gd name="adj" fmla="val 4167"/>
            </a:avLst>
          </a:prstGeom>
          <a:solidFill>
            <a:srgbClr val="16253D"/>
          </a:solidFill>
          <a:ln/>
        </p:spPr>
        <p:txBody>
          <a:bodyPr/>
          <a:lstStyle/>
          <a:p>
            <a:endParaRPr lang="en-US"/>
          </a:p>
        </p:txBody>
      </p:sp>
      <p:sp>
        <p:nvSpPr>
          <p:cNvPr id="11" name="Shape 8"/>
          <p:cNvSpPr/>
          <p:nvPr/>
        </p:nvSpPr>
        <p:spPr>
          <a:xfrm>
            <a:off x="4578096" y="1929384"/>
            <a:ext cx="512064" cy="512064"/>
          </a:xfrm>
          <a:prstGeom prst="ellipse">
            <a:avLst/>
          </a:prstGeom>
          <a:solidFill>
            <a:srgbClr val="E08A2A"/>
          </a:solidFill>
          <a:ln/>
        </p:spPr>
        <p:txBody>
          <a:bodyPr/>
          <a:lstStyle/>
          <a:p>
            <a:endParaRPr lang="en-US"/>
          </a:p>
        </p:txBody>
      </p:sp>
      <p:pic>
        <p:nvPicPr>
          <p:cNvPr id="12" name="Image 1" descr="icons/bolt.png"/>
          <p:cNvPicPr>
            <a:picLocks noChangeAspect="1"/>
          </p:cNvPicPr>
          <p:nvPr/>
        </p:nvPicPr>
        <p:blipFill>
          <a:blip r:embed="rId4"/>
          <a:stretch>
            <a:fillRect/>
          </a:stretch>
        </p:blipFill>
        <p:spPr>
          <a:xfrm>
            <a:off x="4706112" y="2057400"/>
            <a:ext cx="256032" cy="256032"/>
          </a:xfrm>
          <a:prstGeom prst="rect">
            <a:avLst/>
          </a:prstGeom>
        </p:spPr>
      </p:pic>
      <p:sp>
        <p:nvSpPr>
          <p:cNvPr id="13" name="Text 9"/>
          <p:cNvSpPr txBox="1"/>
          <p:nvPr/>
        </p:nvSpPr>
        <p:spPr>
          <a:xfrm>
            <a:off x="4578096" y="2560320"/>
            <a:ext cx="3032760" cy="502920"/>
          </a:xfrm>
          <a:prstGeom prst="rect">
            <a:avLst/>
          </a:prstGeom>
          <a:noFill/>
          <a:ln/>
        </p:spPr>
        <p:txBody>
          <a:bodyPr wrap="square" lIns="0" tIns="0" rIns="0" bIns="0" rtlCol="0" anchor="ctr"/>
          <a:lstStyle/>
          <a:p>
            <a:pPr marL="0" indent="0" algn="ctr">
              <a:buNone/>
            </a:pPr>
            <a:r>
              <a:rPr lang="en-US" sz="2800" b="1" dirty="0">
                <a:solidFill>
                  <a:srgbClr val="E08A2A"/>
                </a:solidFill>
                <a:latin typeface="Times New Roman" pitchFamily="34" charset="0"/>
                <a:ea typeface="Times New Roman" pitchFamily="34" charset="-122"/>
                <a:cs typeface="Times New Roman" pitchFamily="34" charset="-120"/>
              </a:rPr>
              <a:t>500 kA</a:t>
            </a:r>
            <a:endParaRPr lang="en-US" sz="2800" dirty="0"/>
          </a:p>
        </p:txBody>
      </p:sp>
      <p:sp>
        <p:nvSpPr>
          <p:cNvPr id="14" name="Text 10"/>
          <p:cNvSpPr txBox="1"/>
          <p:nvPr/>
        </p:nvSpPr>
        <p:spPr>
          <a:xfrm>
            <a:off x="4578096" y="3044952"/>
            <a:ext cx="3032760" cy="731520"/>
          </a:xfrm>
          <a:prstGeom prst="rect">
            <a:avLst/>
          </a:prstGeom>
          <a:noFill/>
          <a:ln/>
        </p:spPr>
        <p:txBody>
          <a:bodyPr wrap="square" lIns="0" tIns="0" rIns="0" bIns="0" rtlCol="0" anchor="ctr"/>
          <a:lstStyle/>
          <a:p>
            <a:pPr marL="0" indent="0">
              <a:lnSpc>
                <a:spcPct val="118000"/>
              </a:lnSpc>
              <a:buNone/>
            </a:pPr>
            <a:r>
              <a:rPr lang="en-US" sz="1600" b="1" dirty="0">
                <a:solidFill>
                  <a:srgbClr val="D9E2EC"/>
                </a:solidFill>
                <a:latin typeface="Calibri" pitchFamily="34" charset="0"/>
                <a:ea typeface="Calibri" pitchFamily="34" charset="-122"/>
                <a:cs typeface="Calibri" pitchFamily="34" charset="-120"/>
              </a:rPr>
              <a:t>Công nghệ điện phân dòng 1 chiều — công nghệ cao, lần đầu áp dụng tại Việt Nam</a:t>
            </a:r>
            <a:endParaRPr lang="en-US" sz="1600" b="1" dirty="0"/>
          </a:p>
        </p:txBody>
      </p:sp>
      <p:sp>
        <p:nvSpPr>
          <p:cNvPr id="15" name="Shape 11"/>
          <p:cNvSpPr/>
          <p:nvPr/>
        </p:nvSpPr>
        <p:spPr>
          <a:xfrm>
            <a:off x="8141208" y="1691640"/>
            <a:ext cx="3544824" cy="2194560"/>
          </a:xfrm>
          <a:prstGeom prst="roundRect">
            <a:avLst>
              <a:gd name="adj" fmla="val 4167"/>
            </a:avLst>
          </a:prstGeom>
          <a:solidFill>
            <a:srgbClr val="16253D"/>
          </a:solidFill>
          <a:ln/>
        </p:spPr>
        <p:txBody>
          <a:bodyPr/>
          <a:lstStyle/>
          <a:p>
            <a:endParaRPr lang="en-US"/>
          </a:p>
        </p:txBody>
      </p:sp>
      <p:sp>
        <p:nvSpPr>
          <p:cNvPr id="16" name="Shape 12"/>
          <p:cNvSpPr/>
          <p:nvPr/>
        </p:nvSpPr>
        <p:spPr>
          <a:xfrm>
            <a:off x="8397240" y="1929384"/>
            <a:ext cx="512064" cy="512064"/>
          </a:xfrm>
          <a:prstGeom prst="ellipse">
            <a:avLst/>
          </a:prstGeom>
          <a:solidFill>
            <a:srgbClr val="E08A2A"/>
          </a:solidFill>
          <a:ln/>
        </p:spPr>
        <p:txBody>
          <a:bodyPr/>
          <a:lstStyle/>
          <a:p>
            <a:endParaRPr lang="en-US"/>
          </a:p>
        </p:txBody>
      </p:sp>
      <p:pic>
        <p:nvPicPr>
          <p:cNvPr id="17" name="Image 2" descr="icons/cube.png"/>
          <p:cNvPicPr>
            <a:picLocks noChangeAspect="1"/>
          </p:cNvPicPr>
          <p:nvPr/>
        </p:nvPicPr>
        <p:blipFill>
          <a:blip r:embed="rId5"/>
          <a:stretch>
            <a:fillRect/>
          </a:stretch>
        </p:blipFill>
        <p:spPr>
          <a:xfrm>
            <a:off x="8525256" y="2057400"/>
            <a:ext cx="256032" cy="256032"/>
          </a:xfrm>
          <a:prstGeom prst="rect">
            <a:avLst/>
          </a:prstGeom>
        </p:spPr>
      </p:pic>
      <p:sp>
        <p:nvSpPr>
          <p:cNvPr id="18" name="Text 13"/>
          <p:cNvSpPr txBox="1"/>
          <p:nvPr/>
        </p:nvSpPr>
        <p:spPr>
          <a:xfrm>
            <a:off x="8397240" y="2560320"/>
            <a:ext cx="3032760" cy="502920"/>
          </a:xfrm>
          <a:prstGeom prst="rect">
            <a:avLst/>
          </a:prstGeom>
          <a:noFill/>
          <a:ln/>
        </p:spPr>
        <p:txBody>
          <a:bodyPr wrap="square" lIns="0" tIns="0" rIns="0" bIns="0" rtlCol="0" anchor="ctr"/>
          <a:lstStyle/>
          <a:p>
            <a:pPr marL="0" indent="0" algn="ctr">
              <a:buNone/>
            </a:pPr>
            <a:r>
              <a:rPr lang="en-US" sz="2800" b="1" dirty="0">
                <a:solidFill>
                  <a:srgbClr val="E08A2A"/>
                </a:solidFill>
                <a:latin typeface="Times New Roman" pitchFamily="34" charset="0"/>
                <a:ea typeface="Times New Roman" pitchFamily="34" charset="-122"/>
                <a:cs typeface="Times New Roman" pitchFamily="34" charset="-120"/>
              </a:rPr>
              <a:t>450.000 tấn/năm</a:t>
            </a:r>
            <a:endParaRPr lang="en-US" sz="2800" dirty="0"/>
          </a:p>
        </p:txBody>
      </p:sp>
      <p:sp>
        <p:nvSpPr>
          <p:cNvPr id="19" name="Text 14"/>
          <p:cNvSpPr txBox="1"/>
          <p:nvPr/>
        </p:nvSpPr>
        <p:spPr>
          <a:xfrm>
            <a:off x="8397240" y="3044952"/>
            <a:ext cx="3032760" cy="731520"/>
          </a:xfrm>
          <a:prstGeom prst="rect">
            <a:avLst/>
          </a:prstGeom>
          <a:noFill/>
          <a:ln/>
        </p:spPr>
        <p:txBody>
          <a:bodyPr wrap="square" lIns="0" tIns="0" rIns="0" bIns="0" rtlCol="0" anchor="ctr"/>
          <a:lstStyle/>
          <a:p>
            <a:pPr marL="0" indent="0">
              <a:lnSpc>
                <a:spcPct val="118000"/>
              </a:lnSpc>
              <a:buNone/>
            </a:pPr>
            <a:r>
              <a:rPr lang="en-US" sz="1600" b="1" dirty="0" err="1">
                <a:solidFill>
                  <a:srgbClr val="D9E2EC"/>
                </a:solidFill>
                <a:latin typeface="Calibri" pitchFamily="34" charset="0"/>
                <a:ea typeface="Calibri" pitchFamily="34" charset="-122"/>
                <a:cs typeface="Calibri" pitchFamily="34" charset="-120"/>
              </a:rPr>
              <a:t>Gồm</a:t>
            </a:r>
            <a:r>
              <a:rPr lang="en-US" sz="1600" b="1" dirty="0">
                <a:solidFill>
                  <a:srgbClr val="D9E2EC"/>
                </a:solidFill>
                <a:latin typeface="Calibri" pitchFamily="34" charset="0"/>
                <a:ea typeface="Calibri" pitchFamily="34" charset="-122"/>
                <a:cs typeface="Calibri" pitchFamily="34" charset="-120"/>
              </a:rPr>
              <a:t> 3 phân kỳ, mỗi phân kỳ 150.000 tấn/năm</a:t>
            </a:r>
            <a:endParaRPr lang="en-US" sz="1600" b="1" dirty="0"/>
          </a:p>
        </p:txBody>
      </p:sp>
      <p:sp>
        <p:nvSpPr>
          <p:cNvPr id="20" name="Shape 15"/>
          <p:cNvSpPr/>
          <p:nvPr/>
        </p:nvSpPr>
        <p:spPr>
          <a:xfrm>
            <a:off x="502920" y="4160520"/>
            <a:ext cx="3544824" cy="2194560"/>
          </a:xfrm>
          <a:prstGeom prst="roundRect">
            <a:avLst>
              <a:gd name="adj" fmla="val 4167"/>
            </a:avLst>
          </a:prstGeom>
          <a:solidFill>
            <a:srgbClr val="EEF2F6"/>
          </a:solidFill>
          <a:ln/>
        </p:spPr>
        <p:txBody>
          <a:bodyPr/>
          <a:lstStyle/>
          <a:p>
            <a:endParaRPr lang="en-US"/>
          </a:p>
        </p:txBody>
      </p:sp>
      <p:sp>
        <p:nvSpPr>
          <p:cNvPr id="21" name="Shape 16"/>
          <p:cNvSpPr/>
          <p:nvPr/>
        </p:nvSpPr>
        <p:spPr>
          <a:xfrm>
            <a:off x="758952" y="4398264"/>
            <a:ext cx="512064" cy="512064"/>
          </a:xfrm>
          <a:prstGeom prst="ellipse">
            <a:avLst/>
          </a:prstGeom>
          <a:solidFill>
            <a:srgbClr val="16253D"/>
          </a:solidFill>
          <a:ln/>
        </p:spPr>
        <p:txBody>
          <a:bodyPr/>
          <a:lstStyle/>
          <a:p>
            <a:endParaRPr lang="en-US"/>
          </a:p>
        </p:txBody>
      </p:sp>
      <p:pic>
        <p:nvPicPr>
          <p:cNvPr id="22" name="Image 3" descr="icons/coins.png"/>
          <p:cNvPicPr>
            <a:picLocks noChangeAspect="1"/>
          </p:cNvPicPr>
          <p:nvPr/>
        </p:nvPicPr>
        <p:blipFill>
          <a:blip r:embed="rId6"/>
          <a:stretch>
            <a:fillRect/>
          </a:stretch>
        </p:blipFill>
        <p:spPr>
          <a:xfrm>
            <a:off x="886968" y="4526280"/>
            <a:ext cx="256032" cy="256032"/>
          </a:xfrm>
          <a:prstGeom prst="rect">
            <a:avLst/>
          </a:prstGeom>
        </p:spPr>
      </p:pic>
      <p:sp>
        <p:nvSpPr>
          <p:cNvPr id="23" name="Text 17"/>
          <p:cNvSpPr txBox="1"/>
          <p:nvPr/>
        </p:nvSpPr>
        <p:spPr>
          <a:xfrm>
            <a:off x="758952" y="5029200"/>
            <a:ext cx="3032760" cy="502920"/>
          </a:xfrm>
          <a:prstGeom prst="rect">
            <a:avLst/>
          </a:prstGeom>
          <a:noFill/>
          <a:ln/>
        </p:spPr>
        <p:txBody>
          <a:bodyPr wrap="square" lIns="0" tIns="0" rIns="0" bIns="0" rtlCol="0" anchor="ctr"/>
          <a:lstStyle/>
          <a:p>
            <a:pPr marL="0" indent="0" algn="ctr">
              <a:buNone/>
            </a:pPr>
            <a:r>
              <a:rPr lang="en-US" sz="2800" b="1" dirty="0">
                <a:solidFill>
                  <a:srgbClr val="16253D"/>
                </a:solidFill>
                <a:latin typeface="Times New Roman" pitchFamily="34" charset="0"/>
                <a:ea typeface="Times New Roman" pitchFamily="34" charset="-122"/>
                <a:cs typeface="Times New Roman" pitchFamily="34" charset="-120"/>
              </a:rPr>
              <a:t>27.923,6 </a:t>
            </a:r>
            <a:r>
              <a:rPr lang="en-US" sz="2800" b="1" dirty="0" err="1">
                <a:solidFill>
                  <a:srgbClr val="16253D"/>
                </a:solidFill>
                <a:latin typeface="Times New Roman" pitchFamily="34" charset="0"/>
                <a:ea typeface="Times New Roman" pitchFamily="34" charset="-122"/>
                <a:cs typeface="Times New Roman" pitchFamily="34" charset="-120"/>
              </a:rPr>
              <a:t>tỷ</a:t>
            </a:r>
            <a:r>
              <a:rPr lang="en-US" sz="2800" b="1" dirty="0">
                <a:solidFill>
                  <a:srgbClr val="16253D"/>
                </a:solidFill>
                <a:latin typeface="Times New Roman" pitchFamily="34" charset="0"/>
                <a:ea typeface="Times New Roman" pitchFamily="34" charset="-122"/>
                <a:cs typeface="Times New Roman" pitchFamily="34" charset="-120"/>
              </a:rPr>
              <a:t> VNĐ</a:t>
            </a:r>
            <a:endParaRPr lang="en-US" sz="2800" dirty="0"/>
          </a:p>
        </p:txBody>
      </p:sp>
      <p:sp>
        <p:nvSpPr>
          <p:cNvPr id="24" name="Text 18"/>
          <p:cNvSpPr txBox="1"/>
          <p:nvPr/>
        </p:nvSpPr>
        <p:spPr>
          <a:xfrm>
            <a:off x="758952" y="5513832"/>
            <a:ext cx="3032760" cy="731520"/>
          </a:xfrm>
          <a:prstGeom prst="rect">
            <a:avLst/>
          </a:prstGeom>
          <a:noFill/>
          <a:ln/>
        </p:spPr>
        <p:txBody>
          <a:bodyPr wrap="square" lIns="0" tIns="0" rIns="0" bIns="0" rtlCol="0" anchor="ctr"/>
          <a:lstStyle/>
          <a:p>
            <a:pPr marL="0" indent="0">
              <a:lnSpc>
                <a:spcPct val="118000"/>
              </a:lnSpc>
              <a:buNone/>
            </a:pPr>
            <a:r>
              <a:rPr lang="en-US" sz="1600" b="1" dirty="0">
                <a:solidFill>
                  <a:srgbClr val="5A6B80"/>
                </a:solidFill>
                <a:latin typeface="Calibri" pitchFamily="34" charset="0"/>
                <a:ea typeface="Calibri" pitchFamily="34" charset="-122"/>
                <a:cs typeface="Calibri" pitchFamily="34" charset="-120"/>
              </a:rPr>
              <a:t>Tổng mức đầu tư — tương đương 1,059 tỷ USD</a:t>
            </a:r>
            <a:endParaRPr lang="en-US" sz="1600" b="1" dirty="0"/>
          </a:p>
        </p:txBody>
      </p:sp>
      <p:sp>
        <p:nvSpPr>
          <p:cNvPr id="25" name="Shape 19"/>
          <p:cNvSpPr/>
          <p:nvPr/>
        </p:nvSpPr>
        <p:spPr>
          <a:xfrm>
            <a:off x="4322064" y="4160520"/>
            <a:ext cx="3544824" cy="2194560"/>
          </a:xfrm>
          <a:prstGeom prst="roundRect">
            <a:avLst>
              <a:gd name="adj" fmla="val 4167"/>
            </a:avLst>
          </a:prstGeom>
          <a:solidFill>
            <a:srgbClr val="EEF2F6"/>
          </a:solidFill>
          <a:ln/>
        </p:spPr>
        <p:txBody>
          <a:bodyPr/>
          <a:lstStyle/>
          <a:p>
            <a:endParaRPr lang="en-US"/>
          </a:p>
        </p:txBody>
      </p:sp>
      <p:sp>
        <p:nvSpPr>
          <p:cNvPr id="26" name="Shape 20"/>
          <p:cNvSpPr/>
          <p:nvPr/>
        </p:nvSpPr>
        <p:spPr>
          <a:xfrm>
            <a:off x="4578096" y="4398264"/>
            <a:ext cx="512064" cy="512064"/>
          </a:xfrm>
          <a:prstGeom prst="ellipse">
            <a:avLst/>
          </a:prstGeom>
          <a:solidFill>
            <a:srgbClr val="16253D"/>
          </a:solidFill>
          <a:ln/>
        </p:spPr>
        <p:txBody>
          <a:bodyPr/>
          <a:lstStyle/>
          <a:p>
            <a:endParaRPr lang="en-US"/>
          </a:p>
        </p:txBody>
      </p:sp>
      <p:pic>
        <p:nvPicPr>
          <p:cNvPr id="27" name="Image 4" descr="icons/calendar.png"/>
          <p:cNvPicPr>
            <a:picLocks noChangeAspect="1"/>
          </p:cNvPicPr>
          <p:nvPr/>
        </p:nvPicPr>
        <p:blipFill>
          <a:blip r:embed="rId7"/>
          <a:stretch>
            <a:fillRect/>
          </a:stretch>
        </p:blipFill>
        <p:spPr>
          <a:xfrm>
            <a:off x="4706112" y="4526280"/>
            <a:ext cx="256032" cy="256032"/>
          </a:xfrm>
          <a:prstGeom prst="rect">
            <a:avLst/>
          </a:prstGeom>
        </p:spPr>
      </p:pic>
      <p:sp>
        <p:nvSpPr>
          <p:cNvPr id="28" name="Text 21"/>
          <p:cNvSpPr txBox="1"/>
          <p:nvPr/>
        </p:nvSpPr>
        <p:spPr>
          <a:xfrm>
            <a:off x="4578096" y="5029200"/>
            <a:ext cx="3032760" cy="502920"/>
          </a:xfrm>
          <a:prstGeom prst="rect">
            <a:avLst/>
          </a:prstGeom>
          <a:noFill/>
          <a:ln/>
        </p:spPr>
        <p:txBody>
          <a:bodyPr wrap="square" lIns="0" tIns="0" rIns="0" bIns="0" rtlCol="0" anchor="ctr"/>
          <a:lstStyle/>
          <a:p>
            <a:pPr marL="0" indent="0" algn="ctr">
              <a:buNone/>
            </a:pPr>
            <a:r>
              <a:rPr lang="en-US" sz="2800" b="1" dirty="0">
                <a:solidFill>
                  <a:srgbClr val="16253D"/>
                </a:solidFill>
                <a:latin typeface="Times New Roman" pitchFamily="34" charset="0"/>
                <a:ea typeface="Times New Roman" pitchFamily="34" charset="-122"/>
                <a:cs typeface="Times New Roman" pitchFamily="34" charset="-120"/>
              </a:rPr>
              <a:t>2015 – 2026</a:t>
            </a:r>
            <a:endParaRPr lang="en-US" sz="2800" dirty="0"/>
          </a:p>
        </p:txBody>
      </p:sp>
      <p:sp>
        <p:nvSpPr>
          <p:cNvPr id="29" name="Text 22"/>
          <p:cNvSpPr txBox="1"/>
          <p:nvPr/>
        </p:nvSpPr>
        <p:spPr>
          <a:xfrm>
            <a:off x="4578096" y="5513832"/>
            <a:ext cx="3032760" cy="731520"/>
          </a:xfrm>
          <a:prstGeom prst="rect">
            <a:avLst/>
          </a:prstGeom>
          <a:noFill/>
          <a:ln/>
        </p:spPr>
        <p:txBody>
          <a:bodyPr wrap="square" lIns="0" tIns="0" rIns="0" bIns="0" rtlCol="0" anchor="ctr"/>
          <a:lstStyle/>
          <a:p>
            <a:pPr marL="0" indent="0">
              <a:lnSpc>
                <a:spcPct val="118000"/>
              </a:lnSpc>
              <a:buNone/>
            </a:pPr>
            <a:r>
              <a:rPr lang="en-US" sz="1600" b="1" dirty="0">
                <a:solidFill>
                  <a:srgbClr val="5A6B80"/>
                </a:solidFill>
                <a:latin typeface="Calibri" pitchFamily="34" charset="0"/>
                <a:ea typeface="Calibri" pitchFamily="34" charset="-122"/>
                <a:cs typeface="Calibri" pitchFamily="34" charset="-120"/>
              </a:rPr>
              <a:t>Thời gian </a:t>
            </a:r>
            <a:r>
              <a:rPr lang="en-US" sz="1600" b="1" dirty="0" err="1">
                <a:solidFill>
                  <a:srgbClr val="5A6B80"/>
                </a:solidFill>
                <a:latin typeface="Calibri" pitchFamily="34" charset="0"/>
                <a:ea typeface="Calibri" pitchFamily="34" charset="-122"/>
                <a:cs typeface="Calibri" pitchFamily="34" charset="-120"/>
              </a:rPr>
              <a:t>xây</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dựng</a:t>
            </a:r>
            <a:r>
              <a:rPr lang="en-US" sz="1600" b="1" dirty="0">
                <a:solidFill>
                  <a:srgbClr val="5A6B80"/>
                </a:solidFill>
                <a:latin typeface="Calibri" pitchFamily="34" charset="0"/>
                <a:ea typeface="Calibri" pitchFamily="34" charset="-122"/>
                <a:cs typeface="Calibri" pitchFamily="34" charset="-120"/>
              </a:rPr>
              <a:t>; đạt công suất thiết kế vào Quý I/2027</a:t>
            </a:r>
            <a:endParaRPr lang="en-US" sz="1600" b="1" dirty="0"/>
          </a:p>
        </p:txBody>
      </p:sp>
      <p:sp>
        <p:nvSpPr>
          <p:cNvPr id="30" name="Shape 23"/>
          <p:cNvSpPr/>
          <p:nvPr/>
        </p:nvSpPr>
        <p:spPr>
          <a:xfrm>
            <a:off x="8170303" y="4160520"/>
            <a:ext cx="3544824" cy="2194560"/>
          </a:xfrm>
          <a:prstGeom prst="roundRect">
            <a:avLst>
              <a:gd name="adj" fmla="val 4167"/>
            </a:avLst>
          </a:prstGeom>
          <a:solidFill>
            <a:srgbClr val="EEF2F6"/>
          </a:solidFill>
          <a:ln/>
        </p:spPr>
        <p:txBody>
          <a:bodyPr/>
          <a:lstStyle/>
          <a:p>
            <a:endParaRPr lang="en-US"/>
          </a:p>
        </p:txBody>
      </p:sp>
      <p:sp>
        <p:nvSpPr>
          <p:cNvPr id="31" name="Shape 24"/>
          <p:cNvSpPr/>
          <p:nvPr/>
        </p:nvSpPr>
        <p:spPr>
          <a:xfrm>
            <a:off x="8397240" y="4398264"/>
            <a:ext cx="512064" cy="512064"/>
          </a:xfrm>
          <a:prstGeom prst="ellipse">
            <a:avLst/>
          </a:prstGeom>
          <a:solidFill>
            <a:srgbClr val="16253D"/>
          </a:solidFill>
          <a:ln/>
        </p:spPr>
        <p:txBody>
          <a:bodyPr/>
          <a:lstStyle/>
          <a:p>
            <a:endParaRPr lang="en-US"/>
          </a:p>
        </p:txBody>
      </p:sp>
      <p:pic>
        <p:nvPicPr>
          <p:cNvPr id="32" name="Image 5" descr="icons/flask.png"/>
          <p:cNvPicPr>
            <a:picLocks noChangeAspect="1"/>
          </p:cNvPicPr>
          <p:nvPr/>
        </p:nvPicPr>
        <p:blipFill>
          <a:blip r:embed="rId8"/>
          <a:stretch>
            <a:fillRect/>
          </a:stretch>
        </p:blipFill>
        <p:spPr>
          <a:xfrm>
            <a:off x="8525256" y="4526280"/>
            <a:ext cx="256032" cy="256032"/>
          </a:xfrm>
          <a:prstGeom prst="rect">
            <a:avLst/>
          </a:prstGeom>
        </p:spPr>
      </p:pic>
      <p:sp>
        <p:nvSpPr>
          <p:cNvPr id="33" name="Text 25"/>
          <p:cNvSpPr txBox="1"/>
          <p:nvPr/>
        </p:nvSpPr>
        <p:spPr>
          <a:xfrm>
            <a:off x="8397240" y="5029200"/>
            <a:ext cx="3032760" cy="502920"/>
          </a:xfrm>
          <a:prstGeom prst="rect">
            <a:avLst/>
          </a:prstGeom>
          <a:noFill/>
          <a:ln/>
        </p:spPr>
        <p:txBody>
          <a:bodyPr wrap="square" lIns="0" tIns="0" rIns="0" bIns="0" rtlCol="0" anchor="ctr"/>
          <a:lstStyle/>
          <a:p>
            <a:pPr marL="0" indent="0" algn="ctr">
              <a:buNone/>
            </a:pPr>
            <a:r>
              <a:rPr lang="en-US" sz="2800" b="1" dirty="0">
                <a:solidFill>
                  <a:srgbClr val="16253D"/>
                </a:solidFill>
                <a:latin typeface="Times New Roman" pitchFamily="34" charset="0"/>
                <a:ea typeface="Times New Roman" pitchFamily="34" charset="-122"/>
                <a:cs typeface="Times New Roman" pitchFamily="34" charset="-120"/>
              </a:rPr>
              <a:t>900.000 tấn/năm</a:t>
            </a:r>
            <a:endParaRPr lang="en-US" sz="2800" dirty="0"/>
          </a:p>
        </p:txBody>
      </p:sp>
      <p:sp>
        <p:nvSpPr>
          <p:cNvPr id="34" name="Text 26"/>
          <p:cNvSpPr txBox="1"/>
          <p:nvPr/>
        </p:nvSpPr>
        <p:spPr>
          <a:xfrm>
            <a:off x="8397240" y="5513832"/>
            <a:ext cx="3032760" cy="731520"/>
          </a:xfrm>
          <a:prstGeom prst="rect">
            <a:avLst/>
          </a:prstGeom>
          <a:noFill/>
          <a:ln/>
        </p:spPr>
        <p:txBody>
          <a:bodyPr wrap="square" lIns="0" tIns="0" rIns="0" bIns="0" rtlCol="0" anchor="ctr"/>
          <a:lstStyle/>
          <a:p>
            <a:pPr marL="0" indent="0">
              <a:lnSpc>
                <a:spcPct val="118000"/>
              </a:lnSpc>
              <a:buNone/>
            </a:pPr>
            <a:r>
              <a:rPr lang="en-US" sz="1600" b="1" dirty="0">
                <a:solidFill>
                  <a:srgbClr val="5A6B80"/>
                </a:solidFill>
                <a:latin typeface="Calibri" pitchFamily="34" charset="0"/>
                <a:ea typeface="Calibri" pitchFamily="34" charset="-122"/>
                <a:cs typeface="Calibri" pitchFamily="34" charset="-120"/>
              </a:rPr>
              <a:t>Nhu cầu tiêu thụ alumina khi đạt công suất thiết kế</a:t>
            </a:r>
            <a:endParaRPr lang="en-US" sz="1600" b="1" dirty="0"/>
          </a:p>
        </p:txBody>
      </p:sp>
      <p:sp>
        <p:nvSpPr>
          <p:cNvPr id="35" name="Text 27"/>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36" name="Text 28"/>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1885493"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1885493"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III.2  CÔNG NGHỆ </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Lựa chọn công nghệ điện phân 500 kA</a:t>
            </a:r>
            <a:endParaRPr lang="en-US" sz="2700" dirty="0"/>
          </a:p>
        </p:txBody>
      </p:sp>
      <p:sp>
        <p:nvSpPr>
          <p:cNvPr id="5" name="Text 3"/>
          <p:cNvSpPr txBox="1"/>
          <p:nvPr/>
        </p:nvSpPr>
        <p:spPr>
          <a:xfrm>
            <a:off x="502920" y="1481328"/>
            <a:ext cx="10607040" cy="365760"/>
          </a:xfrm>
          <a:prstGeom prst="rect">
            <a:avLst/>
          </a:prstGeom>
          <a:noFill/>
          <a:ln/>
        </p:spPr>
        <p:txBody>
          <a:bodyPr wrap="square" lIns="0" tIns="0" rIns="0" bIns="0" rtlCol="0" anchor="ctr"/>
          <a:lstStyle/>
          <a:p>
            <a:pPr marL="0" indent="0">
              <a:buNone/>
            </a:pPr>
            <a:r>
              <a:rPr lang="en-US" sz="1600" b="1" i="1" dirty="0">
                <a:solidFill>
                  <a:srgbClr val="5A6B80"/>
                </a:solidFill>
                <a:latin typeface="Calibri" pitchFamily="34" charset="0"/>
                <a:ea typeface="Calibri" pitchFamily="34" charset="-122"/>
                <a:cs typeface="Calibri" pitchFamily="34" charset="-120"/>
              </a:rPr>
              <a:t>So sánh cho công suất 300.000 tấn nhôm/năm — </a:t>
            </a:r>
            <a:r>
              <a:rPr lang="en-US" sz="1600" b="1" i="1" dirty="0" err="1">
                <a:solidFill>
                  <a:srgbClr val="5A6B80"/>
                </a:solidFill>
                <a:latin typeface="Calibri" pitchFamily="34" charset="0"/>
                <a:ea typeface="Calibri" pitchFamily="34" charset="-122"/>
                <a:cs typeface="Calibri" pitchFamily="34" charset="-120"/>
              </a:rPr>
              <a:t>phân</a:t>
            </a:r>
            <a:r>
              <a:rPr lang="en-US" sz="1600" b="1" i="1" dirty="0">
                <a:solidFill>
                  <a:srgbClr val="5A6B80"/>
                </a:solidFill>
                <a:latin typeface="Calibri" pitchFamily="34" charset="0"/>
                <a:ea typeface="Calibri" pitchFamily="34" charset="-122"/>
                <a:cs typeface="Calibri" pitchFamily="34" charset="-120"/>
              </a:rPr>
              <a:t> tích của Tư vấn quản lý Dự án (2013–2014)</a:t>
            </a:r>
            <a:endParaRPr lang="en-US" sz="1600" b="1" dirty="0"/>
          </a:p>
        </p:txBody>
      </p:sp>
      <p:sp>
        <p:nvSpPr>
          <p:cNvPr id="6" name="Shape 4"/>
          <p:cNvSpPr/>
          <p:nvPr/>
        </p:nvSpPr>
        <p:spPr>
          <a:xfrm>
            <a:off x="502920" y="2011680"/>
            <a:ext cx="5074920" cy="4434840"/>
          </a:xfrm>
          <a:prstGeom prst="roundRect">
            <a:avLst>
              <a:gd name="adj" fmla="val 2062"/>
            </a:avLst>
          </a:prstGeom>
          <a:solidFill>
            <a:srgbClr val="EEF2F6"/>
          </a:solidFill>
          <a:ln/>
        </p:spPr>
        <p:txBody>
          <a:bodyPr/>
          <a:lstStyle/>
          <a:p>
            <a:endParaRPr lang="en-US" dirty="0"/>
          </a:p>
        </p:txBody>
      </p:sp>
      <p:sp>
        <p:nvSpPr>
          <p:cNvPr id="7" name="Text 5"/>
          <p:cNvSpPr txBox="1"/>
          <p:nvPr/>
        </p:nvSpPr>
        <p:spPr>
          <a:xfrm>
            <a:off x="822960" y="2267712"/>
            <a:ext cx="4434840" cy="457200"/>
          </a:xfrm>
          <a:prstGeom prst="rect">
            <a:avLst/>
          </a:prstGeom>
          <a:noFill/>
          <a:ln/>
        </p:spPr>
        <p:txBody>
          <a:bodyPr wrap="square" lIns="0" tIns="0" rIns="0" bIns="0" rtlCol="0" anchor="ctr"/>
          <a:lstStyle/>
          <a:p>
            <a:pPr marL="0" indent="0">
              <a:buNone/>
            </a:pPr>
            <a:r>
              <a:rPr lang="en-US" sz="1800" b="1" dirty="0">
                <a:solidFill>
                  <a:srgbClr val="16253D"/>
                </a:solidFill>
                <a:latin typeface="Times New Roman" pitchFamily="34" charset="0"/>
                <a:ea typeface="Times New Roman" pitchFamily="34" charset="-122"/>
                <a:cs typeface="Times New Roman" pitchFamily="34" charset="-120"/>
              </a:rPr>
              <a:t>Công nghệ 400 kA</a:t>
            </a:r>
            <a:endParaRPr lang="en-US" sz="1800" dirty="0"/>
          </a:p>
        </p:txBody>
      </p:sp>
      <p:sp>
        <p:nvSpPr>
          <p:cNvPr id="8" name="Text 6"/>
          <p:cNvSpPr txBox="1"/>
          <p:nvPr/>
        </p:nvSpPr>
        <p:spPr>
          <a:xfrm>
            <a:off x="822960" y="2670048"/>
            <a:ext cx="4434840" cy="320040"/>
          </a:xfrm>
          <a:prstGeom prst="rect">
            <a:avLst/>
          </a:prstGeom>
          <a:noFill/>
          <a:ln/>
        </p:spPr>
        <p:txBody>
          <a:bodyPr wrap="square" lIns="0" tIns="0" rIns="0" bIns="0" rtlCol="0" anchor="ctr"/>
          <a:lstStyle/>
          <a:p>
            <a:pPr marL="0" indent="0">
              <a:buNone/>
            </a:pPr>
            <a:r>
              <a:rPr lang="en-US" sz="1600" i="1" dirty="0">
                <a:solidFill>
                  <a:srgbClr val="5A6B80"/>
                </a:solidFill>
                <a:latin typeface="Calibri" pitchFamily="34" charset="0"/>
                <a:ea typeface="Calibri" pitchFamily="34" charset="-122"/>
                <a:cs typeface="Calibri" pitchFamily="34" charset="-120"/>
              </a:rPr>
              <a:t>Phổ biến giai đoạn 2013–2014</a:t>
            </a:r>
            <a:endParaRPr lang="en-US" sz="1600" dirty="0"/>
          </a:p>
        </p:txBody>
      </p:sp>
      <p:sp>
        <p:nvSpPr>
          <p:cNvPr id="9" name="Shape 7"/>
          <p:cNvSpPr/>
          <p:nvPr/>
        </p:nvSpPr>
        <p:spPr>
          <a:xfrm>
            <a:off x="5943600" y="2011680"/>
            <a:ext cx="5074920" cy="4434840"/>
          </a:xfrm>
          <a:prstGeom prst="roundRect">
            <a:avLst>
              <a:gd name="adj" fmla="val 2062"/>
            </a:avLst>
          </a:prstGeom>
          <a:solidFill>
            <a:srgbClr val="16253D"/>
          </a:solidFill>
          <a:ln/>
        </p:spPr>
        <p:txBody>
          <a:bodyPr/>
          <a:lstStyle/>
          <a:p>
            <a:endParaRPr lang="en-US"/>
          </a:p>
        </p:txBody>
      </p:sp>
      <p:sp>
        <p:nvSpPr>
          <p:cNvPr id="10" name="Text 8"/>
          <p:cNvSpPr txBox="1"/>
          <p:nvPr/>
        </p:nvSpPr>
        <p:spPr>
          <a:xfrm>
            <a:off x="6263640" y="2267712"/>
            <a:ext cx="3611880" cy="457200"/>
          </a:xfrm>
          <a:prstGeom prst="rect">
            <a:avLst/>
          </a:prstGeom>
          <a:noFill/>
          <a:ln/>
        </p:spPr>
        <p:txBody>
          <a:bodyPr wrap="square" lIns="0" tIns="0" rIns="0" bIns="0" rtlCol="0" anchor="ctr"/>
          <a:lstStyle/>
          <a:p>
            <a:pPr marL="0" indent="0">
              <a:buNone/>
            </a:pPr>
            <a:r>
              <a:rPr lang="en-US" sz="1800" b="1" dirty="0">
                <a:solidFill>
                  <a:srgbClr val="FFFFFF"/>
                </a:solidFill>
                <a:latin typeface="Times New Roman" pitchFamily="34" charset="0"/>
                <a:ea typeface="Times New Roman" pitchFamily="34" charset="-122"/>
                <a:cs typeface="Times New Roman" pitchFamily="34" charset="-120"/>
              </a:rPr>
              <a:t>Công nghệ 500 kA</a:t>
            </a:r>
            <a:endParaRPr lang="en-US" sz="1800" dirty="0"/>
          </a:p>
        </p:txBody>
      </p:sp>
      <p:sp>
        <p:nvSpPr>
          <p:cNvPr id="11" name="Shape 9"/>
          <p:cNvSpPr/>
          <p:nvPr/>
        </p:nvSpPr>
        <p:spPr>
          <a:xfrm>
            <a:off x="9601200" y="2267712"/>
            <a:ext cx="1097280" cy="329184"/>
          </a:xfrm>
          <a:prstGeom prst="roundRect">
            <a:avLst>
              <a:gd name="adj" fmla="val 50000"/>
            </a:avLst>
          </a:prstGeom>
          <a:solidFill>
            <a:srgbClr val="E08A2A"/>
          </a:solidFill>
          <a:ln/>
        </p:spPr>
        <p:txBody>
          <a:bodyPr/>
          <a:lstStyle/>
          <a:p>
            <a:endParaRPr lang="en-US"/>
          </a:p>
        </p:txBody>
      </p:sp>
      <p:sp>
        <p:nvSpPr>
          <p:cNvPr id="12" name="Text 10"/>
          <p:cNvSpPr txBox="1"/>
          <p:nvPr/>
        </p:nvSpPr>
        <p:spPr>
          <a:xfrm>
            <a:off x="9601200" y="2267712"/>
            <a:ext cx="1097280" cy="329184"/>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ĐÃ CHỌN</a:t>
            </a:r>
            <a:endParaRPr lang="en-US" sz="1000" dirty="0"/>
          </a:p>
        </p:txBody>
      </p:sp>
      <p:sp>
        <p:nvSpPr>
          <p:cNvPr id="13" name="Text 11"/>
          <p:cNvSpPr txBox="1"/>
          <p:nvPr/>
        </p:nvSpPr>
        <p:spPr>
          <a:xfrm>
            <a:off x="6263640" y="2670048"/>
            <a:ext cx="4434840" cy="320040"/>
          </a:xfrm>
          <a:prstGeom prst="rect">
            <a:avLst/>
          </a:prstGeom>
          <a:noFill/>
          <a:ln/>
        </p:spPr>
        <p:txBody>
          <a:bodyPr wrap="square" lIns="0" tIns="0" rIns="0" bIns="0" rtlCol="0" anchor="ctr"/>
          <a:lstStyle/>
          <a:p>
            <a:pPr marL="0" indent="0">
              <a:buNone/>
            </a:pPr>
            <a:r>
              <a:rPr lang="en-US" sz="1100" i="1" dirty="0">
                <a:solidFill>
                  <a:srgbClr val="AEC0D4"/>
                </a:solidFill>
                <a:latin typeface="Calibri" pitchFamily="34" charset="0"/>
                <a:ea typeface="Calibri" pitchFamily="34" charset="-122"/>
                <a:cs typeface="Calibri" pitchFamily="34" charset="-120"/>
              </a:rPr>
              <a:t>Tiên tiến nhất thời điểm 2013–2014</a:t>
            </a:r>
            <a:endParaRPr lang="en-US" sz="1100" dirty="0"/>
          </a:p>
        </p:txBody>
      </p:sp>
      <p:sp>
        <p:nvSpPr>
          <p:cNvPr id="14" name="Text 12"/>
          <p:cNvSpPr txBox="1"/>
          <p:nvPr/>
        </p:nvSpPr>
        <p:spPr>
          <a:xfrm>
            <a:off x="822960" y="3255264"/>
            <a:ext cx="3337560" cy="400812"/>
          </a:xfrm>
          <a:prstGeom prst="rect">
            <a:avLst/>
          </a:prstGeom>
          <a:noFill/>
          <a:ln/>
        </p:spPr>
        <p:txBody>
          <a:bodyPr wrap="square" lIns="0" tIns="0" rIns="0" bIns="0" rtlCol="0" anchor="ctr"/>
          <a:lstStyle/>
          <a:p>
            <a:pPr marL="0" indent="0">
              <a:buNone/>
            </a:pPr>
            <a:r>
              <a:rPr lang="en-US" sz="1600" dirty="0">
                <a:solidFill>
                  <a:srgbClr val="5A6B80"/>
                </a:solidFill>
                <a:latin typeface="Calibri" pitchFamily="34" charset="0"/>
                <a:ea typeface="Calibri" pitchFamily="34" charset="-122"/>
                <a:cs typeface="Calibri" pitchFamily="34" charset="-120"/>
              </a:rPr>
              <a:t>Số lượng bể điện phân</a:t>
            </a:r>
            <a:endParaRPr lang="en-US" sz="1600" dirty="0"/>
          </a:p>
        </p:txBody>
      </p:sp>
      <p:sp>
        <p:nvSpPr>
          <p:cNvPr id="15" name="Text 13"/>
          <p:cNvSpPr txBox="1"/>
          <p:nvPr/>
        </p:nvSpPr>
        <p:spPr>
          <a:xfrm>
            <a:off x="4023360" y="325526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264 bể</a:t>
            </a:r>
            <a:endParaRPr lang="en-US" sz="1600" dirty="0"/>
          </a:p>
        </p:txBody>
      </p:sp>
      <p:sp>
        <p:nvSpPr>
          <p:cNvPr id="16" name="Text 14"/>
          <p:cNvSpPr txBox="1"/>
          <p:nvPr/>
        </p:nvSpPr>
        <p:spPr>
          <a:xfrm>
            <a:off x="6345382" y="3255264"/>
            <a:ext cx="3255818"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Số lượng bể điện phân</a:t>
            </a:r>
            <a:endParaRPr lang="en-US" sz="1600" dirty="0"/>
          </a:p>
        </p:txBody>
      </p:sp>
      <p:sp>
        <p:nvSpPr>
          <p:cNvPr id="17" name="Text 15"/>
          <p:cNvSpPr txBox="1"/>
          <p:nvPr/>
        </p:nvSpPr>
        <p:spPr>
          <a:xfrm>
            <a:off x="9464040" y="325526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224 bể</a:t>
            </a:r>
            <a:endParaRPr lang="en-US" sz="1600" dirty="0"/>
          </a:p>
        </p:txBody>
      </p:sp>
      <p:sp>
        <p:nvSpPr>
          <p:cNvPr id="18" name="Shape 16"/>
          <p:cNvSpPr/>
          <p:nvPr/>
        </p:nvSpPr>
        <p:spPr>
          <a:xfrm>
            <a:off x="822960" y="3710940"/>
            <a:ext cx="4434840" cy="0"/>
          </a:xfrm>
          <a:prstGeom prst="line">
            <a:avLst/>
          </a:prstGeom>
          <a:noFill/>
          <a:ln w="9525">
            <a:solidFill>
              <a:srgbClr val="D3DCE4"/>
            </a:solidFill>
            <a:prstDash val="solid"/>
          </a:ln>
        </p:spPr>
        <p:txBody>
          <a:bodyPr/>
          <a:lstStyle/>
          <a:p>
            <a:endParaRPr lang="en-US"/>
          </a:p>
        </p:txBody>
      </p:sp>
      <p:sp>
        <p:nvSpPr>
          <p:cNvPr id="19" name="Shape 17"/>
          <p:cNvSpPr/>
          <p:nvPr/>
        </p:nvSpPr>
        <p:spPr>
          <a:xfrm>
            <a:off x="6263640" y="3710940"/>
            <a:ext cx="4434840" cy="0"/>
          </a:xfrm>
          <a:prstGeom prst="line">
            <a:avLst/>
          </a:prstGeom>
          <a:noFill/>
          <a:ln w="9525">
            <a:solidFill>
              <a:srgbClr val="3A5578"/>
            </a:solidFill>
            <a:prstDash val="solid"/>
          </a:ln>
        </p:spPr>
        <p:txBody>
          <a:bodyPr/>
          <a:lstStyle/>
          <a:p>
            <a:endParaRPr lang="en-US"/>
          </a:p>
        </p:txBody>
      </p:sp>
      <p:sp>
        <p:nvSpPr>
          <p:cNvPr id="20" name="Text 18"/>
          <p:cNvSpPr txBox="1"/>
          <p:nvPr/>
        </p:nvSpPr>
        <p:spPr>
          <a:xfrm>
            <a:off x="822960" y="3765804"/>
            <a:ext cx="3337560" cy="400812"/>
          </a:xfrm>
          <a:prstGeom prst="rect">
            <a:avLst/>
          </a:prstGeom>
          <a:noFill/>
          <a:ln/>
        </p:spPr>
        <p:txBody>
          <a:bodyPr wrap="square" lIns="0" tIns="0" rIns="0" bIns="0" rtlCol="0" anchor="ctr"/>
          <a:lstStyle/>
          <a:p>
            <a:pPr marL="0" indent="0">
              <a:buNone/>
            </a:pPr>
            <a:r>
              <a:rPr lang="en-US" sz="1600" dirty="0" err="1">
                <a:solidFill>
                  <a:srgbClr val="5A6B80"/>
                </a:solidFill>
                <a:latin typeface="Calibri" pitchFamily="34" charset="0"/>
                <a:ea typeface="Calibri" pitchFamily="34" charset="-122"/>
                <a:cs typeface="Calibri" pitchFamily="34" charset="-120"/>
              </a:rPr>
              <a:t>Hiệu</a:t>
            </a:r>
            <a:r>
              <a:rPr lang="en-US" sz="1600" dirty="0">
                <a:solidFill>
                  <a:srgbClr val="5A6B80"/>
                </a:solidFill>
                <a:latin typeface="Calibri" pitchFamily="34" charset="0"/>
                <a:ea typeface="Calibri" pitchFamily="34" charset="-122"/>
                <a:cs typeface="Calibri" pitchFamily="34" charset="-120"/>
              </a:rPr>
              <a:t> suất dòng điện</a:t>
            </a:r>
            <a:endParaRPr lang="en-US" sz="1600" dirty="0"/>
          </a:p>
        </p:txBody>
      </p:sp>
      <p:sp>
        <p:nvSpPr>
          <p:cNvPr id="21" name="Text 19"/>
          <p:cNvSpPr txBox="1"/>
          <p:nvPr/>
        </p:nvSpPr>
        <p:spPr>
          <a:xfrm>
            <a:off x="4023360" y="376580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0,950</a:t>
            </a:r>
            <a:endParaRPr lang="en-US" sz="1600" dirty="0"/>
          </a:p>
        </p:txBody>
      </p:sp>
      <p:sp>
        <p:nvSpPr>
          <p:cNvPr id="22" name="Text 20"/>
          <p:cNvSpPr txBox="1"/>
          <p:nvPr/>
        </p:nvSpPr>
        <p:spPr>
          <a:xfrm>
            <a:off x="6263640" y="3765804"/>
            <a:ext cx="3337560"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Hiệu suất dòng điện</a:t>
            </a:r>
            <a:endParaRPr lang="en-US" sz="1600" dirty="0"/>
          </a:p>
        </p:txBody>
      </p:sp>
      <p:sp>
        <p:nvSpPr>
          <p:cNvPr id="23" name="Text 21"/>
          <p:cNvSpPr txBox="1"/>
          <p:nvPr/>
        </p:nvSpPr>
        <p:spPr>
          <a:xfrm>
            <a:off x="9464040" y="376580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0,940</a:t>
            </a:r>
            <a:endParaRPr lang="en-US" sz="1600" dirty="0"/>
          </a:p>
        </p:txBody>
      </p:sp>
      <p:sp>
        <p:nvSpPr>
          <p:cNvPr id="24" name="Shape 22"/>
          <p:cNvSpPr/>
          <p:nvPr/>
        </p:nvSpPr>
        <p:spPr>
          <a:xfrm>
            <a:off x="822960" y="4221480"/>
            <a:ext cx="4434840" cy="0"/>
          </a:xfrm>
          <a:prstGeom prst="line">
            <a:avLst/>
          </a:prstGeom>
          <a:noFill/>
          <a:ln w="9525">
            <a:solidFill>
              <a:srgbClr val="D3DCE4"/>
            </a:solidFill>
            <a:prstDash val="solid"/>
          </a:ln>
        </p:spPr>
        <p:txBody>
          <a:bodyPr/>
          <a:lstStyle/>
          <a:p>
            <a:endParaRPr lang="en-US"/>
          </a:p>
        </p:txBody>
      </p:sp>
      <p:sp>
        <p:nvSpPr>
          <p:cNvPr id="25" name="Shape 23"/>
          <p:cNvSpPr/>
          <p:nvPr/>
        </p:nvSpPr>
        <p:spPr>
          <a:xfrm>
            <a:off x="6263640" y="4221480"/>
            <a:ext cx="4434840" cy="0"/>
          </a:xfrm>
          <a:prstGeom prst="line">
            <a:avLst/>
          </a:prstGeom>
          <a:noFill/>
          <a:ln w="9525">
            <a:solidFill>
              <a:srgbClr val="3A5578"/>
            </a:solidFill>
            <a:prstDash val="solid"/>
          </a:ln>
        </p:spPr>
        <p:txBody>
          <a:bodyPr/>
          <a:lstStyle/>
          <a:p>
            <a:endParaRPr lang="en-US"/>
          </a:p>
        </p:txBody>
      </p:sp>
      <p:sp>
        <p:nvSpPr>
          <p:cNvPr id="26" name="Text 24"/>
          <p:cNvSpPr txBox="1"/>
          <p:nvPr/>
        </p:nvSpPr>
        <p:spPr>
          <a:xfrm>
            <a:off x="822960" y="4276344"/>
            <a:ext cx="3337560" cy="400812"/>
          </a:xfrm>
          <a:prstGeom prst="rect">
            <a:avLst/>
          </a:prstGeom>
          <a:noFill/>
          <a:ln/>
        </p:spPr>
        <p:txBody>
          <a:bodyPr wrap="square" lIns="0" tIns="0" rIns="0" bIns="0" rtlCol="0" anchor="ctr"/>
          <a:lstStyle/>
          <a:p>
            <a:pPr marL="0" indent="0">
              <a:buNone/>
            </a:pPr>
            <a:r>
              <a:rPr lang="en-US" sz="1600" dirty="0">
                <a:solidFill>
                  <a:srgbClr val="5A6B80"/>
                </a:solidFill>
                <a:latin typeface="Calibri" pitchFamily="34" charset="0"/>
                <a:ea typeface="Calibri" pitchFamily="34" charset="-122"/>
                <a:cs typeface="Calibri" pitchFamily="34" charset="-120"/>
              </a:rPr>
              <a:t>Điện áp bể điện phân</a:t>
            </a:r>
            <a:endParaRPr lang="en-US" sz="1600" dirty="0"/>
          </a:p>
        </p:txBody>
      </p:sp>
      <p:sp>
        <p:nvSpPr>
          <p:cNvPr id="27" name="Text 25"/>
          <p:cNvSpPr txBox="1"/>
          <p:nvPr/>
        </p:nvSpPr>
        <p:spPr>
          <a:xfrm>
            <a:off x="4023360" y="427634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4,25 V</a:t>
            </a:r>
            <a:endParaRPr lang="en-US" sz="1600" dirty="0"/>
          </a:p>
        </p:txBody>
      </p:sp>
      <p:sp>
        <p:nvSpPr>
          <p:cNvPr id="28" name="Text 26"/>
          <p:cNvSpPr txBox="1"/>
          <p:nvPr/>
        </p:nvSpPr>
        <p:spPr>
          <a:xfrm>
            <a:off x="6263640" y="4276344"/>
            <a:ext cx="3337560"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Điện áp bể điện phân</a:t>
            </a:r>
            <a:endParaRPr lang="en-US" sz="1600" dirty="0"/>
          </a:p>
        </p:txBody>
      </p:sp>
      <p:sp>
        <p:nvSpPr>
          <p:cNvPr id="29" name="Text 27"/>
          <p:cNvSpPr txBox="1"/>
          <p:nvPr/>
        </p:nvSpPr>
        <p:spPr>
          <a:xfrm>
            <a:off x="9464040" y="427634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3,93 V</a:t>
            </a:r>
            <a:endParaRPr lang="en-US" sz="1600" dirty="0"/>
          </a:p>
        </p:txBody>
      </p:sp>
      <p:sp>
        <p:nvSpPr>
          <p:cNvPr id="30" name="Shape 28"/>
          <p:cNvSpPr/>
          <p:nvPr/>
        </p:nvSpPr>
        <p:spPr>
          <a:xfrm>
            <a:off x="822960" y="4732020"/>
            <a:ext cx="4434840" cy="0"/>
          </a:xfrm>
          <a:prstGeom prst="line">
            <a:avLst/>
          </a:prstGeom>
          <a:noFill/>
          <a:ln w="9525">
            <a:solidFill>
              <a:srgbClr val="D3DCE4"/>
            </a:solidFill>
            <a:prstDash val="solid"/>
          </a:ln>
        </p:spPr>
        <p:txBody>
          <a:bodyPr/>
          <a:lstStyle/>
          <a:p>
            <a:endParaRPr lang="en-US"/>
          </a:p>
        </p:txBody>
      </p:sp>
      <p:sp>
        <p:nvSpPr>
          <p:cNvPr id="31" name="Shape 29"/>
          <p:cNvSpPr/>
          <p:nvPr/>
        </p:nvSpPr>
        <p:spPr>
          <a:xfrm>
            <a:off x="6263640" y="4732020"/>
            <a:ext cx="4434840" cy="0"/>
          </a:xfrm>
          <a:prstGeom prst="line">
            <a:avLst/>
          </a:prstGeom>
          <a:noFill/>
          <a:ln w="9525">
            <a:solidFill>
              <a:srgbClr val="3A5578"/>
            </a:solidFill>
            <a:prstDash val="solid"/>
          </a:ln>
        </p:spPr>
        <p:txBody>
          <a:bodyPr/>
          <a:lstStyle/>
          <a:p>
            <a:endParaRPr lang="en-US"/>
          </a:p>
        </p:txBody>
      </p:sp>
      <p:sp>
        <p:nvSpPr>
          <p:cNvPr id="32" name="Text 30"/>
          <p:cNvSpPr txBox="1"/>
          <p:nvPr/>
        </p:nvSpPr>
        <p:spPr>
          <a:xfrm>
            <a:off x="822960" y="4786884"/>
            <a:ext cx="3337560" cy="400812"/>
          </a:xfrm>
          <a:prstGeom prst="rect">
            <a:avLst/>
          </a:prstGeom>
          <a:noFill/>
          <a:ln/>
        </p:spPr>
        <p:txBody>
          <a:bodyPr wrap="square" lIns="0" tIns="0" rIns="0" bIns="0" rtlCol="0" anchor="ctr"/>
          <a:lstStyle/>
          <a:p>
            <a:pPr marL="0" indent="0">
              <a:buNone/>
            </a:pPr>
            <a:r>
              <a:rPr lang="en-US" sz="1600" dirty="0">
                <a:solidFill>
                  <a:srgbClr val="5A6B80"/>
                </a:solidFill>
                <a:latin typeface="Calibri" pitchFamily="34" charset="0"/>
                <a:ea typeface="Calibri" pitchFamily="34" charset="-122"/>
                <a:cs typeface="Calibri" pitchFamily="34" charset="-120"/>
              </a:rPr>
              <a:t>Tuổi thọ bể điện phân</a:t>
            </a:r>
            <a:endParaRPr lang="en-US" sz="1600" dirty="0"/>
          </a:p>
        </p:txBody>
      </p:sp>
      <p:sp>
        <p:nvSpPr>
          <p:cNvPr id="33" name="Text 31"/>
          <p:cNvSpPr txBox="1"/>
          <p:nvPr/>
        </p:nvSpPr>
        <p:spPr>
          <a:xfrm>
            <a:off x="4023360" y="478688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1.800 ngày</a:t>
            </a:r>
            <a:endParaRPr lang="en-US" sz="1600" dirty="0"/>
          </a:p>
        </p:txBody>
      </p:sp>
      <p:sp>
        <p:nvSpPr>
          <p:cNvPr id="34" name="Text 32"/>
          <p:cNvSpPr txBox="1"/>
          <p:nvPr/>
        </p:nvSpPr>
        <p:spPr>
          <a:xfrm>
            <a:off x="6263640" y="4786884"/>
            <a:ext cx="3337560"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Tuổi thọ bể điện phân</a:t>
            </a:r>
            <a:endParaRPr lang="en-US" sz="1600" dirty="0"/>
          </a:p>
        </p:txBody>
      </p:sp>
      <p:sp>
        <p:nvSpPr>
          <p:cNvPr id="35" name="Text 33"/>
          <p:cNvSpPr txBox="1"/>
          <p:nvPr/>
        </p:nvSpPr>
        <p:spPr>
          <a:xfrm>
            <a:off x="9555480" y="474116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2.200</a:t>
            </a:r>
            <a:r>
              <a:rPr lang="en-US" sz="1300" b="1" dirty="0">
                <a:solidFill>
                  <a:srgbClr val="E08A2A"/>
                </a:solidFill>
                <a:latin typeface="Calibri" pitchFamily="34" charset="0"/>
                <a:ea typeface="Calibri" pitchFamily="34" charset="-122"/>
                <a:cs typeface="Calibri" pitchFamily="34" charset="-120"/>
              </a:rPr>
              <a:t> ngày</a:t>
            </a:r>
            <a:endParaRPr lang="en-US" sz="1300" dirty="0"/>
          </a:p>
        </p:txBody>
      </p:sp>
      <p:sp>
        <p:nvSpPr>
          <p:cNvPr id="36" name="Shape 34"/>
          <p:cNvSpPr/>
          <p:nvPr/>
        </p:nvSpPr>
        <p:spPr>
          <a:xfrm>
            <a:off x="822960" y="5242560"/>
            <a:ext cx="4434840" cy="0"/>
          </a:xfrm>
          <a:prstGeom prst="line">
            <a:avLst/>
          </a:prstGeom>
          <a:noFill/>
          <a:ln w="9525">
            <a:solidFill>
              <a:srgbClr val="D3DCE4"/>
            </a:solidFill>
            <a:prstDash val="solid"/>
          </a:ln>
        </p:spPr>
        <p:txBody>
          <a:bodyPr/>
          <a:lstStyle/>
          <a:p>
            <a:endParaRPr lang="en-US"/>
          </a:p>
        </p:txBody>
      </p:sp>
      <p:sp>
        <p:nvSpPr>
          <p:cNvPr id="37" name="Shape 35"/>
          <p:cNvSpPr/>
          <p:nvPr/>
        </p:nvSpPr>
        <p:spPr>
          <a:xfrm>
            <a:off x="6263640" y="5242560"/>
            <a:ext cx="4434840" cy="0"/>
          </a:xfrm>
          <a:prstGeom prst="line">
            <a:avLst/>
          </a:prstGeom>
          <a:noFill/>
          <a:ln w="9525">
            <a:solidFill>
              <a:srgbClr val="3A5578"/>
            </a:solidFill>
            <a:prstDash val="solid"/>
          </a:ln>
        </p:spPr>
        <p:txBody>
          <a:bodyPr/>
          <a:lstStyle/>
          <a:p>
            <a:endParaRPr lang="en-US"/>
          </a:p>
        </p:txBody>
      </p:sp>
      <p:sp>
        <p:nvSpPr>
          <p:cNvPr id="38" name="Text 36"/>
          <p:cNvSpPr txBox="1"/>
          <p:nvPr/>
        </p:nvSpPr>
        <p:spPr>
          <a:xfrm>
            <a:off x="822960" y="5297424"/>
            <a:ext cx="3337560" cy="400812"/>
          </a:xfrm>
          <a:prstGeom prst="rect">
            <a:avLst/>
          </a:prstGeom>
          <a:noFill/>
          <a:ln/>
        </p:spPr>
        <p:txBody>
          <a:bodyPr wrap="square" lIns="0" tIns="0" rIns="0" bIns="0" rtlCol="0" anchor="ctr"/>
          <a:lstStyle/>
          <a:p>
            <a:pPr marL="0" indent="0">
              <a:buNone/>
            </a:pPr>
            <a:r>
              <a:rPr lang="en-US" sz="1600" dirty="0">
                <a:solidFill>
                  <a:srgbClr val="5A6B80"/>
                </a:solidFill>
                <a:latin typeface="Calibri" pitchFamily="34" charset="0"/>
                <a:ea typeface="Calibri" pitchFamily="34" charset="-122"/>
                <a:cs typeface="Calibri" pitchFamily="34" charset="-120"/>
              </a:rPr>
              <a:t>Sản lượng bể</a:t>
            </a:r>
            <a:endParaRPr lang="en-US" sz="1600" dirty="0"/>
          </a:p>
        </p:txBody>
      </p:sp>
      <p:sp>
        <p:nvSpPr>
          <p:cNvPr id="39" name="Text 37"/>
          <p:cNvSpPr txBox="1"/>
          <p:nvPr/>
        </p:nvSpPr>
        <p:spPr>
          <a:xfrm>
            <a:off x="4023360" y="529742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3,21 tấn/ngày</a:t>
            </a:r>
            <a:endParaRPr lang="en-US" sz="1600" dirty="0"/>
          </a:p>
        </p:txBody>
      </p:sp>
      <p:sp>
        <p:nvSpPr>
          <p:cNvPr id="40" name="Text 38"/>
          <p:cNvSpPr txBox="1"/>
          <p:nvPr/>
        </p:nvSpPr>
        <p:spPr>
          <a:xfrm>
            <a:off x="6263640" y="5297424"/>
            <a:ext cx="3337560"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Sản lượng bể</a:t>
            </a:r>
            <a:endParaRPr lang="en-US" sz="1600" dirty="0"/>
          </a:p>
        </p:txBody>
      </p:sp>
      <p:sp>
        <p:nvSpPr>
          <p:cNvPr id="41" name="Text 39"/>
          <p:cNvSpPr txBox="1"/>
          <p:nvPr/>
        </p:nvSpPr>
        <p:spPr>
          <a:xfrm>
            <a:off x="9464040" y="529742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3,75 tấn/ngày</a:t>
            </a:r>
            <a:endParaRPr lang="en-US" sz="1600" dirty="0"/>
          </a:p>
        </p:txBody>
      </p:sp>
      <p:sp>
        <p:nvSpPr>
          <p:cNvPr id="42" name="Shape 40"/>
          <p:cNvSpPr/>
          <p:nvPr/>
        </p:nvSpPr>
        <p:spPr>
          <a:xfrm>
            <a:off x="822960" y="5753100"/>
            <a:ext cx="4434840" cy="0"/>
          </a:xfrm>
          <a:prstGeom prst="line">
            <a:avLst/>
          </a:prstGeom>
          <a:noFill/>
          <a:ln w="9525">
            <a:solidFill>
              <a:srgbClr val="D3DCE4"/>
            </a:solidFill>
            <a:prstDash val="solid"/>
          </a:ln>
        </p:spPr>
        <p:txBody>
          <a:bodyPr/>
          <a:lstStyle/>
          <a:p>
            <a:endParaRPr lang="en-US"/>
          </a:p>
        </p:txBody>
      </p:sp>
      <p:sp>
        <p:nvSpPr>
          <p:cNvPr id="43" name="Shape 41"/>
          <p:cNvSpPr/>
          <p:nvPr/>
        </p:nvSpPr>
        <p:spPr>
          <a:xfrm>
            <a:off x="6263640" y="5753100"/>
            <a:ext cx="4434840" cy="0"/>
          </a:xfrm>
          <a:prstGeom prst="line">
            <a:avLst/>
          </a:prstGeom>
          <a:noFill/>
          <a:ln w="9525">
            <a:solidFill>
              <a:srgbClr val="3A5578"/>
            </a:solidFill>
            <a:prstDash val="solid"/>
          </a:ln>
        </p:spPr>
        <p:txBody>
          <a:bodyPr/>
          <a:lstStyle/>
          <a:p>
            <a:endParaRPr lang="en-US"/>
          </a:p>
        </p:txBody>
      </p:sp>
      <p:sp>
        <p:nvSpPr>
          <p:cNvPr id="44" name="Text 42"/>
          <p:cNvSpPr txBox="1"/>
          <p:nvPr/>
        </p:nvSpPr>
        <p:spPr>
          <a:xfrm>
            <a:off x="822960" y="5807964"/>
            <a:ext cx="3337560" cy="400812"/>
          </a:xfrm>
          <a:prstGeom prst="rect">
            <a:avLst/>
          </a:prstGeom>
          <a:noFill/>
          <a:ln/>
        </p:spPr>
        <p:txBody>
          <a:bodyPr wrap="square" lIns="0" tIns="0" rIns="0" bIns="0" rtlCol="0" anchor="ctr"/>
          <a:lstStyle/>
          <a:p>
            <a:pPr marL="0" indent="0">
              <a:buNone/>
            </a:pPr>
            <a:r>
              <a:rPr lang="en-US" sz="1600" dirty="0">
                <a:solidFill>
                  <a:srgbClr val="5A6B80"/>
                </a:solidFill>
                <a:latin typeface="Calibri" pitchFamily="34" charset="0"/>
                <a:ea typeface="Calibri" pitchFamily="34" charset="-122"/>
                <a:cs typeface="Calibri" pitchFamily="34" charset="-120"/>
              </a:rPr>
              <a:t>Tiêu thụ điện / tấn nhôm</a:t>
            </a:r>
            <a:endParaRPr lang="en-US" sz="1600" dirty="0"/>
          </a:p>
        </p:txBody>
      </p:sp>
      <p:sp>
        <p:nvSpPr>
          <p:cNvPr id="45" name="Text 43"/>
          <p:cNvSpPr txBox="1"/>
          <p:nvPr/>
        </p:nvSpPr>
        <p:spPr>
          <a:xfrm>
            <a:off x="4023360" y="5807964"/>
            <a:ext cx="1234440" cy="400812"/>
          </a:xfrm>
          <a:prstGeom prst="rect">
            <a:avLst/>
          </a:prstGeom>
          <a:noFill/>
          <a:ln/>
        </p:spPr>
        <p:txBody>
          <a:bodyPr wrap="square" lIns="0" tIns="0" rIns="0" bIns="0" rtlCol="0" anchor="ctr"/>
          <a:lstStyle/>
          <a:p>
            <a:pPr marL="0" indent="0" algn="r">
              <a:buNone/>
            </a:pPr>
            <a:r>
              <a:rPr lang="en-US" sz="1600" b="1" dirty="0">
                <a:solidFill>
                  <a:srgbClr val="16253D"/>
                </a:solidFill>
                <a:latin typeface="Calibri" pitchFamily="34" charset="0"/>
                <a:ea typeface="Calibri" pitchFamily="34" charset="-122"/>
                <a:cs typeface="Calibri" pitchFamily="34" charset="-120"/>
              </a:rPr>
              <a:t>13.330 kWh</a:t>
            </a:r>
            <a:endParaRPr lang="en-US" sz="1600" dirty="0"/>
          </a:p>
        </p:txBody>
      </p:sp>
      <p:sp>
        <p:nvSpPr>
          <p:cNvPr id="46" name="Text 44"/>
          <p:cNvSpPr txBox="1"/>
          <p:nvPr/>
        </p:nvSpPr>
        <p:spPr>
          <a:xfrm>
            <a:off x="6263640" y="5807964"/>
            <a:ext cx="3337560" cy="400812"/>
          </a:xfrm>
          <a:prstGeom prst="rect">
            <a:avLst/>
          </a:prstGeom>
          <a:noFill/>
          <a:ln/>
        </p:spPr>
        <p:txBody>
          <a:bodyPr wrap="square" lIns="0" tIns="0" rIns="0" bIns="0" rtlCol="0" anchor="ctr"/>
          <a:lstStyle/>
          <a:p>
            <a:pPr marL="0" indent="0">
              <a:buNone/>
            </a:pPr>
            <a:r>
              <a:rPr lang="en-US" sz="1600" dirty="0">
                <a:solidFill>
                  <a:srgbClr val="AEC0D4"/>
                </a:solidFill>
                <a:latin typeface="Calibri" pitchFamily="34" charset="0"/>
                <a:ea typeface="Calibri" pitchFamily="34" charset="-122"/>
                <a:cs typeface="Calibri" pitchFamily="34" charset="-120"/>
              </a:rPr>
              <a:t>Tiêu thụ điện / tấn nhôm</a:t>
            </a:r>
            <a:endParaRPr lang="en-US" sz="1600" dirty="0"/>
          </a:p>
        </p:txBody>
      </p:sp>
      <p:sp>
        <p:nvSpPr>
          <p:cNvPr id="47" name="Text 45"/>
          <p:cNvSpPr txBox="1"/>
          <p:nvPr/>
        </p:nvSpPr>
        <p:spPr>
          <a:xfrm>
            <a:off x="9464040" y="5807964"/>
            <a:ext cx="1234440" cy="400812"/>
          </a:xfrm>
          <a:prstGeom prst="rect">
            <a:avLst/>
          </a:prstGeom>
          <a:noFill/>
          <a:ln/>
        </p:spPr>
        <p:txBody>
          <a:bodyPr wrap="square" lIns="0" tIns="0" rIns="0" bIns="0" rtlCol="0" anchor="ctr"/>
          <a:lstStyle/>
          <a:p>
            <a:pPr marL="0" indent="0" algn="r">
              <a:buNone/>
            </a:pPr>
            <a:r>
              <a:rPr lang="en-US" sz="1600" b="1" dirty="0">
                <a:solidFill>
                  <a:srgbClr val="E08A2A"/>
                </a:solidFill>
                <a:latin typeface="Calibri" pitchFamily="34" charset="0"/>
                <a:ea typeface="Calibri" pitchFamily="34" charset="-122"/>
                <a:cs typeface="Calibri" pitchFamily="34" charset="-120"/>
              </a:rPr>
              <a:t>12.360 kWh</a:t>
            </a:r>
            <a:endParaRPr lang="en-US" sz="1600" dirty="0"/>
          </a:p>
        </p:txBody>
      </p:sp>
      <p:sp>
        <p:nvSpPr>
          <p:cNvPr id="48" name="Text 46"/>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49" name="Text 47"/>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4" name="Text 2"/>
          <p:cNvSpPr txBox="1"/>
          <p:nvPr/>
        </p:nvSpPr>
        <p:spPr>
          <a:xfrm>
            <a:off x="502920" y="904276"/>
            <a:ext cx="11155680" cy="685800"/>
          </a:xfrm>
          <a:prstGeom prst="rect">
            <a:avLst/>
          </a:prstGeom>
          <a:noFill/>
          <a:ln/>
        </p:spPr>
        <p:txBody>
          <a:bodyPr wrap="square" lIns="0" tIns="0" rIns="0" bIns="0" rtlCol="0" anchor="ctr"/>
          <a:lstStyle/>
          <a:p>
            <a:pPr marL="0" indent="0" algn="l">
              <a:buNone/>
            </a:pPr>
            <a:r>
              <a:rPr lang="en-US" sz="2300" b="1" dirty="0">
                <a:solidFill>
                  <a:srgbClr val="16253D"/>
                </a:solidFill>
                <a:latin typeface="Times New Roman" pitchFamily="34" charset="0"/>
                <a:ea typeface="Times New Roman" pitchFamily="34" charset="-122"/>
                <a:cs typeface="Times New Roman" pitchFamily="34" charset="-120"/>
              </a:rPr>
              <a:t>Giấy chứng nhận hoạt động ứng dụng công nghệ cao</a:t>
            </a:r>
            <a:endParaRPr lang="en-US" sz="2300" dirty="0"/>
          </a:p>
        </p:txBody>
      </p:sp>
      <p:sp>
        <p:nvSpPr>
          <p:cNvPr id="5" name="Shape 3"/>
          <p:cNvSpPr/>
          <p:nvPr/>
        </p:nvSpPr>
        <p:spPr>
          <a:xfrm>
            <a:off x="393192" y="1490472"/>
            <a:ext cx="4379976" cy="5111496"/>
          </a:xfrm>
          <a:prstGeom prst="roundRect">
            <a:avLst>
              <a:gd name="adj" fmla="val 1253"/>
            </a:avLst>
          </a:prstGeom>
          <a:solidFill>
            <a:srgbClr val="FFFFFF"/>
          </a:solidFill>
          <a:ln w="12700">
            <a:solidFill>
              <a:srgbClr val="D3DCE4"/>
            </a:solidFill>
            <a:prstDash val="solid"/>
          </a:ln>
          <a:effectLst>
            <a:outerShdw blurRad="152400" dist="50800" dir="5400000" algn="bl" rotWithShape="0">
              <a:srgbClr val="16253D">
                <a:alpha val="25000"/>
              </a:srgbClr>
            </a:outerShdw>
          </a:effectLst>
        </p:spPr>
        <p:txBody>
          <a:bodyPr/>
          <a:lstStyle/>
          <a:p>
            <a:endParaRPr lang="en-US"/>
          </a:p>
        </p:txBody>
      </p:sp>
      <p:pic>
        <p:nvPicPr>
          <p:cNvPr id="6" name="Image 0" descr="certpage-1.jpg"/>
          <p:cNvPicPr>
            <a:picLocks noChangeAspect="1"/>
          </p:cNvPicPr>
          <p:nvPr/>
        </p:nvPicPr>
        <p:blipFill>
          <a:blip r:embed="rId3"/>
          <a:srcRect/>
          <a:stretch/>
        </p:blipFill>
        <p:spPr>
          <a:xfrm>
            <a:off x="502920" y="1600200"/>
            <a:ext cx="4160520" cy="4892040"/>
          </a:xfrm>
          <a:prstGeom prst="rect">
            <a:avLst/>
          </a:prstGeom>
        </p:spPr>
      </p:pic>
      <p:sp>
        <p:nvSpPr>
          <p:cNvPr id="7" name="Shape 4"/>
          <p:cNvSpPr/>
          <p:nvPr/>
        </p:nvSpPr>
        <p:spPr>
          <a:xfrm>
            <a:off x="5074920" y="1600200"/>
            <a:ext cx="475488" cy="475488"/>
          </a:xfrm>
          <a:prstGeom prst="ellipse">
            <a:avLst/>
          </a:prstGeom>
          <a:solidFill>
            <a:srgbClr val="16253D"/>
          </a:solidFill>
          <a:ln/>
        </p:spPr>
        <p:txBody>
          <a:bodyPr/>
          <a:lstStyle/>
          <a:p>
            <a:endParaRPr lang="en-US"/>
          </a:p>
        </p:txBody>
      </p:sp>
      <p:pic>
        <p:nvPicPr>
          <p:cNvPr id="8" name="Image 1" descr="icons/certificate.png"/>
          <p:cNvPicPr>
            <a:picLocks noChangeAspect="1"/>
          </p:cNvPicPr>
          <p:nvPr/>
        </p:nvPicPr>
        <p:blipFill>
          <a:blip r:embed="rId4"/>
          <a:stretch>
            <a:fillRect/>
          </a:stretch>
        </p:blipFill>
        <p:spPr>
          <a:xfrm>
            <a:off x="5193792" y="1719072"/>
            <a:ext cx="237744" cy="237744"/>
          </a:xfrm>
          <a:prstGeom prst="rect">
            <a:avLst/>
          </a:prstGeom>
        </p:spPr>
      </p:pic>
      <p:sp>
        <p:nvSpPr>
          <p:cNvPr id="9" name="Text 5"/>
          <p:cNvSpPr txBox="1"/>
          <p:nvPr/>
        </p:nvSpPr>
        <p:spPr>
          <a:xfrm>
            <a:off x="5696712" y="1627632"/>
            <a:ext cx="6007608" cy="329184"/>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Số chứng nhận: 18/HĐUD</a:t>
            </a:r>
            <a:endParaRPr lang="en-US" sz="1600" dirty="0"/>
          </a:p>
        </p:txBody>
      </p:sp>
      <p:sp>
        <p:nvSpPr>
          <p:cNvPr id="10" name="Text 6"/>
          <p:cNvSpPr txBox="1"/>
          <p:nvPr/>
        </p:nvSpPr>
        <p:spPr>
          <a:xfrm>
            <a:off x="5696712" y="1901952"/>
            <a:ext cx="6007608" cy="621792"/>
          </a:xfrm>
          <a:prstGeom prst="rect">
            <a:avLst/>
          </a:prstGeom>
          <a:noFill/>
          <a:ln/>
        </p:spPr>
        <p:txBody>
          <a:bodyPr wrap="square" lIns="0" tIns="0" rIns="0" bIns="0" rtlCol="0" anchor="ctr"/>
          <a:lstStyle/>
          <a:p>
            <a:pPr marL="0" indent="0">
              <a:lnSpc>
                <a:spcPct val="120000"/>
              </a:lnSpc>
              <a:buNone/>
            </a:pPr>
            <a:r>
              <a:rPr lang="en-US" sz="1400" b="1" dirty="0">
                <a:solidFill>
                  <a:srgbClr val="5A6B80"/>
                </a:solidFill>
                <a:latin typeface="Calibri" pitchFamily="34" charset="0"/>
                <a:ea typeface="Calibri" pitchFamily="34" charset="-122"/>
                <a:cs typeface="Calibri" pitchFamily="34" charset="-120"/>
              </a:rPr>
              <a:t>Cấp bởi Bộ Khoa học và Công nghệ, đăng ký số 09/ĐK-VPCN, quyển số 01, ngày 16/7/2014</a:t>
            </a:r>
            <a:r>
              <a:rPr lang="en-US" sz="1080" dirty="0">
                <a:solidFill>
                  <a:srgbClr val="5A6B80"/>
                </a:solidFill>
                <a:latin typeface="Calibri" pitchFamily="34" charset="0"/>
                <a:ea typeface="Calibri" pitchFamily="34" charset="-122"/>
                <a:cs typeface="Calibri" pitchFamily="34" charset="-120"/>
              </a:rPr>
              <a:t>.</a:t>
            </a:r>
            <a:endParaRPr lang="en-US" sz="1080" dirty="0"/>
          </a:p>
        </p:txBody>
      </p:sp>
      <p:sp>
        <p:nvSpPr>
          <p:cNvPr id="11" name="Shape 7"/>
          <p:cNvSpPr/>
          <p:nvPr/>
        </p:nvSpPr>
        <p:spPr>
          <a:xfrm>
            <a:off x="5074920" y="2542032"/>
            <a:ext cx="475488" cy="475488"/>
          </a:xfrm>
          <a:prstGeom prst="ellipse">
            <a:avLst/>
          </a:prstGeom>
          <a:solidFill>
            <a:srgbClr val="16253D"/>
          </a:solidFill>
          <a:ln/>
        </p:spPr>
        <p:txBody>
          <a:bodyPr/>
          <a:lstStyle/>
          <a:p>
            <a:endParaRPr lang="en-US"/>
          </a:p>
        </p:txBody>
      </p:sp>
      <p:pic>
        <p:nvPicPr>
          <p:cNvPr id="12" name="Image 2" descr="icons/stamp.png"/>
          <p:cNvPicPr>
            <a:picLocks noChangeAspect="1"/>
          </p:cNvPicPr>
          <p:nvPr/>
        </p:nvPicPr>
        <p:blipFill>
          <a:blip r:embed="rId5"/>
          <a:stretch>
            <a:fillRect/>
          </a:stretch>
        </p:blipFill>
        <p:spPr>
          <a:xfrm>
            <a:off x="5193792" y="2660904"/>
            <a:ext cx="237744" cy="237744"/>
          </a:xfrm>
          <a:prstGeom prst="rect">
            <a:avLst/>
          </a:prstGeom>
        </p:spPr>
      </p:pic>
      <p:sp>
        <p:nvSpPr>
          <p:cNvPr id="13" name="Text 8"/>
          <p:cNvSpPr txBox="1"/>
          <p:nvPr/>
        </p:nvSpPr>
        <p:spPr>
          <a:xfrm>
            <a:off x="5696712" y="2542032"/>
            <a:ext cx="6007608" cy="329184"/>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Quyết định 1774/QĐ-BKHCN</a:t>
            </a:r>
            <a:endParaRPr lang="en-US" sz="1600" dirty="0"/>
          </a:p>
        </p:txBody>
      </p:sp>
      <p:sp>
        <p:nvSpPr>
          <p:cNvPr id="14" name="Text 9"/>
          <p:cNvSpPr txBox="1"/>
          <p:nvPr/>
        </p:nvSpPr>
        <p:spPr>
          <a:xfrm>
            <a:off x="5763490" y="2843784"/>
            <a:ext cx="5940829" cy="621792"/>
          </a:xfrm>
          <a:prstGeom prst="rect">
            <a:avLst/>
          </a:prstGeom>
          <a:noFill/>
          <a:ln/>
        </p:spPr>
        <p:txBody>
          <a:bodyPr wrap="square" lIns="0" tIns="0" rIns="0" bIns="0" rtlCol="0" anchor="ctr"/>
          <a:lstStyle/>
          <a:p>
            <a:pPr marL="0" indent="0">
              <a:lnSpc>
                <a:spcPct val="120000"/>
              </a:lnSpc>
              <a:buNone/>
            </a:pPr>
            <a:r>
              <a:rPr lang="en-US" sz="1400" b="1" dirty="0">
                <a:solidFill>
                  <a:srgbClr val="5A6B80"/>
                </a:solidFill>
                <a:latin typeface="Calibri" pitchFamily="34" charset="0"/>
                <a:ea typeface="Calibri" pitchFamily="34" charset="-122"/>
                <a:cs typeface="Calibri" pitchFamily="34" charset="-120"/>
              </a:rPr>
              <a:t>Căn cứ Quyết định 822/QĐ-TTg (30/5/2014) và Luật Công nghệ cao (13/11/2008).</a:t>
            </a:r>
            <a:endParaRPr lang="en-US" sz="1400" b="1" dirty="0"/>
          </a:p>
        </p:txBody>
      </p:sp>
      <p:sp>
        <p:nvSpPr>
          <p:cNvPr id="15" name="Shape 10"/>
          <p:cNvSpPr/>
          <p:nvPr/>
        </p:nvSpPr>
        <p:spPr>
          <a:xfrm>
            <a:off x="5074920" y="3483864"/>
            <a:ext cx="475488" cy="475488"/>
          </a:xfrm>
          <a:prstGeom prst="ellipse">
            <a:avLst/>
          </a:prstGeom>
          <a:solidFill>
            <a:srgbClr val="16253D"/>
          </a:solidFill>
          <a:ln/>
        </p:spPr>
        <p:txBody>
          <a:bodyPr/>
          <a:lstStyle/>
          <a:p>
            <a:endParaRPr lang="en-US"/>
          </a:p>
        </p:txBody>
      </p:sp>
      <p:pic>
        <p:nvPicPr>
          <p:cNvPr id="16" name="Image 3" descr="icons/building.png"/>
          <p:cNvPicPr>
            <a:picLocks noChangeAspect="1"/>
          </p:cNvPicPr>
          <p:nvPr/>
        </p:nvPicPr>
        <p:blipFill>
          <a:blip r:embed="rId6"/>
          <a:stretch>
            <a:fillRect/>
          </a:stretch>
        </p:blipFill>
        <p:spPr>
          <a:xfrm>
            <a:off x="5193792" y="3602736"/>
            <a:ext cx="237744" cy="237744"/>
          </a:xfrm>
          <a:prstGeom prst="rect">
            <a:avLst/>
          </a:prstGeom>
        </p:spPr>
      </p:pic>
      <p:sp>
        <p:nvSpPr>
          <p:cNvPr id="17" name="Text 11"/>
          <p:cNvSpPr txBox="1"/>
          <p:nvPr/>
        </p:nvSpPr>
        <p:spPr>
          <a:xfrm>
            <a:off x="5696712" y="3456432"/>
            <a:ext cx="6007608" cy="329184"/>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Đơn vị được chứng nhận</a:t>
            </a:r>
            <a:endParaRPr lang="en-US" sz="1600" dirty="0"/>
          </a:p>
        </p:txBody>
      </p:sp>
      <p:sp>
        <p:nvSpPr>
          <p:cNvPr id="18" name="Text 12"/>
          <p:cNvSpPr txBox="1"/>
          <p:nvPr/>
        </p:nvSpPr>
        <p:spPr>
          <a:xfrm>
            <a:off x="5669280" y="3767328"/>
            <a:ext cx="6035040" cy="640080"/>
          </a:xfrm>
          <a:prstGeom prst="rect">
            <a:avLst/>
          </a:prstGeom>
          <a:noFill/>
          <a:ln/>
        </p:spPr>
        <p:txBody>
          <a:bodyPr wrap="square" lIns="0" tIns="0" rIns="0" bIns="0" rtlCol="0" anchor="ctr"/>
          <a:lstStyle/>
          <a:p>
            <a:pPr marL="0" indent="0">
              <a:lnSpc>
                <a:spcPct val="120000"/>
              </a:lnSpc>
              <a:buNone/>
            </a:pPr>
            <a:r>
              <a:rPr lang="en-US" sz="1400" b="1" dirty="0">
                <a:solidFill>
                  <a:srgbClr val="5A6B80"/>
                </a:solidFill>
                <a:latin typeface="Calibri" pitchFamily="34" charset="0"/>
                <a:ea typeface="Calibri" pitchFamily="34" charset="-122"/>
                <a:cs typeface="Calibri" pitchFamily="34" charset="-120"/>
              </a:rPr>
              <a:t>Công ty  LKTHQ — GCN đầu tư số 63121000177 ( 18/6/2014).</a:t>
            </a:r>
            <a:endParaRPr lang="en-US" sz="1400" b="1" dirty="0"/>
          </a:p>
        </p:txBody>
      </p:sp>
      <p:sp>
        <p:nvSpPr>
          <p:cNvPr id="19" name="Shape 13"/>
          <p:cNvSpPr/>
          <p:nvPr/>
        </p:nvSpPr>
        <p:spPr>
          <a:xfrm>
            <a:off x="5074920" y="4425696"/>
            <a:ext cx="475488" cy="475488"/>
          </a:xfrm>
          <a:prstGeom prst="ellipse">
            <a:avLst/>
          </a:prstGeom>
          <a:solidFill>
            <a:srgbClr val="16253D"/>
          </a:solidFill>
          <a:ln/>
        </p:spPr>
        <p:txBody>
          <a:bodyPr/>
          <a:lstStyle/>
          <a:p>
            <a:endParaRPr lang="en-US"/>
          </a:p>
        </p:txBody>
      </p:sp>
      <p:pic>
        <p:nvPicPr>
          <p:cNvPr id="20" name="Image 4" descr="icons/location.png"/>
          <p:cNvPicPr>
            <a:picLocks noChangeAspect="1"/>
          </p:cNvPicPr>
          <p:nvPr/>
        </p:nvPicPr>
        <p:blipFill>
          <a:blip r:embed="rId7"/>
          <a:stretch>
            <a:fillRect/>
          </a:stretch>
        </p:blipFill>
        <p:spPr>
          <a:xfrm>
            <a:off x="5193792" y="4544568"/>
            <a:ext cx="237744" cy="237744"/>
          </a:xfrm>
          <a:prstGeom prst="rect">
            <a:avLst/>
          </a:prstGeom>
        </p:spPr>
      </p:pic>
      <p:sp>
        <p:nvSpPr>
          <p:cNvPr id="21" name="Text 14"/>
          <p:cNvSpPr txBox="1"/>
          <p:nvPr/>
        </p:nvSpPr>
        <p:spPr>
          <a:xfrm>
            <a:off x="5696712" y="4398264"/>
            <a:ext cx="6007608" cy="329184"/>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Địa điểm thực hiện</a:t>
            </a:r>
            <a:endParaRPr lang="en-US" sz="1600" dirty="0"/>
          </a:p>
        </p:txBody>
      </p:sp>
      <p:sp>
        <p:nvSpPr>
          <p:cNvPr id="22" name="Text 15"/>
          <p:cNvSpPr txBox="1"/>
          <p:nvPr/>
        </p:nvSpPr>
        <p:spPr>
          <a:xfrm>
            <a:off x="5696712" y="4727448"/>
            <a:ext cx="6007608" cy="621792"/>
          </a:xfrm>
          <a:prstGeom prst="rect">
            <a:avLst/>
          </a:prstGeom>
          <a:noFill/>
          <a:ln/>
        </p:spPr>
        <p:txBody>
          <a:bodyPr wrap="square" lIns="0" tIns="0" rIns="0" bIns="0" rtlCol="0" anchor="ctr"/>
          <a:lstStyle/>
          <a:p>
            <a:pPr marL="0" indent="0">
              <a:lnSpc>
                <a:spcPct val="120000"/>
              </a:lnSpc>
              <a:buNone/>
            </a:pPr>
            <a:r>
              <a:rPr lang="en-US" sz="1400" b="1" dirty="0">
                <a:solidFill>
                  <a:srgbClr val="5A6B80"/>
                </a:solidFill>
                <a:latin typeface="Calibri" pitchFamily="34" charset="0"/>
                <a:ea typeface="Calibri" pitchFamily="34" charset="-122"/>
                <a:cs typeface="Calibri" pitchFamily="34" charset="-120"/>
              </a:rPr>
              <a:t>Khu công nghiệp Nhân Cơ, xã Nhân Cơ, huyện Đắk R'lấp, tỉnh Đắk Nông.</a:t>
            </a:r>
            <a:endParaRPr lang="en-US" sz="1400" b="1" dirty="0"/>
          </a:p>
        </p:txBody>
      </p:sp>
      <p:sp>
        <p:nvSpPr>
          <p:cNvPr id="23" name="Shape 16"/>
          <p:cNvSpPr/>
          <p:nvPr/>
        </p:nvSpPr>
        <p:spPr>
          <a:xfrm>
            <a:off x="5074920" y="5367528"/>
            <a:ext cx="475488" cy="475488"/>
          </a:xfrm>
          <a:prstGeom prst="ellipse">
            <a:avLst/>
          </a:prstGeom>
          <a:solidFill>
            <a:srgbClr val="16253D"/>
          </a:solidFill>
          <a:ln/>
        </p:spPr>
        <p:txBody>
          <a:bodyPr/>
          <a:lstStyle/>
          <a:p>
            <a:endParaRPr lang="en-US"/>
          </a:p>
        </p:txBody>
      </p:sp>
      <p:pic>
        <p:nvPicPr>
          <p:cNvPr id="24" name="Image 5" descr="icons/check.png"/>
          <p:cNvPicPr>
            <a:picLocks noChangeAspect="1"/>
          </p:cNvPicPr>
          <p:nvPr/>
        </p:nvPicPr>
        <p:blipFill>
          <a:blip r:embed="rId8"/>
          <a:stretch>
            <a:fillRect/>
          </a:stretch>
        </p:blipFill>
        <p:spPr>
          <a:xfrm>
            <a:off x="5193792" y="5486400"/>
            <a:ext cx="237744" cy="237744"/>
          </a:xfrm>
          <a:prstGeom prst="rect">
            <a:avLst/>
          </a:prstGeom>
        </p:spPr>
      </p:pic>
      <p:sp>
        <p:nvSpPr>
          <p:cNvPr id="25" name="Text 17"/>
          <p:cNvSpPr txBox="1"/>
          <p:nvPr/>
        </p:nvSpPr>
        <p:spPr>
          <a:xfrm>
            <a:off x="5696712" y="5340096"/>
            <a:ext cx="6007608" cy="329184"/>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Hiệu lực chứng nhận</a:t>
            </a:r>
            <a:endParaRPr lang="en-US" sz="1600" dirty="0"/>
          </a:p>
        </p:txBody>
      </p:sp>
      <p:sp>
        <p:nvSpPr>
          <p:cNvPr id="26" name="Text 18"/>
          <p:cNvSpPr txBox="1"/>
          <p:nvPr/>
        </p:nvSpPr>
        <p:spPr>
          <a:xfrm>
            <a:off x="5696712" y="5669280"/>
            <a:ext cx="6007608" cy="621792"/>
          </a:xfrm>
          <a:prstGeom prst="rect">
            <a:avLst/>
          </a:prstGeom>
          <a:noFill/>
          <a:ln/>
        </p:spPr>
        <p:txBody>
          <a:bodyPr wrap="square" lIns="0" tIns="0" rIns="0" bIns="0" rtlCol="0" anchor="ctr"/>
          <a:lstStyle/>
          <a:p>
            <a:pPr marL="0" indent="0">
              <a:lnSpc>
                <a:spcPct val="120000"/>
              </a:lnSpc>
              <a:buNone/>
            </a:pPr>
            <a:r>
              <a:rPr lang="en-US" sz="1400" b="1" dirty="0">
                <a:solidFill>
                  <a:srgbClr val="5A6B80"/>
                </a:solidFill>
                <a:latin typeface="Calibri" pitchFamily="34" charset="0"/>
                <a:ea typeface="Calibri" pitchFamily="34" charset="-122"/>
                <a:cs typeface="Calibri" pitchFamily="34" charset="-120"/>
              </a:rPr>
              <a:t>Có hiệu lực kể từ ngày cấp (Hà Nội, 16/7/2014) và có giá trị đến khi kết thúc Dự án.</a:t>
            </a:r>
            <a:endParaRPr lang="en-US" sz="1400" b="1" dirty="0"/>
          </a:p>
        </p:txBody>
      </p:sp>
      <p:sp>
        <p:nvSpPr>
          <p:cNvPr id="27" name="Text 19"/>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28" name="Text 20"/>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14</a:t>
            </a:r>
            <a:endParaRPr lang="en-US" sz="900" dirty="0"/>
          </a:p>
        </p:txBody>
      </p:sp>
      <p:sp>
        <p:nvSpPr>
          <p:cNvPr id="37" name="Shape 0">
            <a:extLst>
              <a:ext uri="{FF2B5EF4-FFF2-40B4-BE49-F238E27FC236}">
                <a16:creationId xmlns:a16="http://schemas.microsoft.com/office/drawing/2014/main" id="{A60A9D34-F01B-E867-F1AE-E86896C0F98D}"/>
              </a:ext>
            </a:extLst>
          </p:cNvPr>
          <p:cNvSpPr/>
          <p:nvPr/>
        </p:nvSpPr>
        <p:spPr>
          <a:xfrm>
            <a:off x="502920" y="384048"/>
            <a:ext cx="2509114" cy="329184"/>
          </a:xfrm>
          <a:prstGeom prst="roundRect">
            <a:avLst>
              <a:gd name="adj" fmla="val 50000"/>
            </a:avLst>
          </a:prstGeom>
          <a:solidFill>
            <a:srgbClr val="E08A2A"/>
          </a:solidFill>
          <a:ln/>
        </p:spPr>
        <p:txBody>
          <a:bodyPr/>
          <a:lstStyle/>
          <a:p>
            <a:endParaRPr lang="en-US"/>
          </a:p>
        </p:txBody>
      </p:sp>
      <p:sp>
        <p:nvSpPr>
          <p:cNvPr id="39" name="Text 1">
            <a:extLst>
              <a:ext uri="{FF2B5EF4-FFF2-40B4-BE49-F238E27FC236}">
                <a16:creationId xmlns:a16="http://schemas.microsoft.com/office/drawing/2014/main" id="{2999427B-F69C-275F-7AB2-C838476E2D7A}"/>
              </a:ext>
            </a:extLst>
          </p:cNvPr>
          <p:cNvSpPr txBox="1"/>
          <p:nvPr/>
        </p:nvSpPr>
        <p:spPr>
          <a:xfrm>
            <a:off x="502920" y="384048"/>
            <a:ext cx="2509114"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III.3. CÔNG NGHỆ 500 KA</a:t>
            </a:r>
            <a:endParaRPr lang="en-US"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856586"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856586"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III.4  QUY TRÌNH SẢN XUẤT</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200" b="1" dirty="0">
                <a:solidFill>
                  <a:srgbClr val="16253D"/>
                </a:solidFill>
                <a:latin typeface="Times New Roman" pitchFamily="34" charset="0"/>
                <a:ea typeface="Times New Roman" pitchFamily="34" charset="-122"/>
                <a:cs typeface="Times New Roman" pitchFamily="34" charset="-120"/>
              </a:rPr>
              <a:t>Sản xuất nhôm bằng phương pháp điện phân Hall – Héroult</a:t>
            </a:r>
            <a:endParaRPr lang="en-US" sz="2200" dirty="0"/>
          </a:p>
        </p:txBody>
      </p:sp>
      <p:sp>
        <p:nvSpPr>
          <p:cNvPr id="5" name="Shape 3"/>
          <p:cNvSpPr/>
          <p:nvPr/>
        </p:nvSpPr>
        <p:spPr>
          <a:xfrm>
            <a:off x="502920" y="1600200"/>
            <a:ext cx="6949440" cy="4526280"/>
          </a:xfrm>
          <a:prstGeom prst="roundRect">
            <a:avLst>
              <a:gd name="adj" fmla="val 2020"/>
            </a:avLst>
          </a:prstGeom>
          <a:solidFill>
            <a:srgbClr val="EEF2F6"/>
          </a:solidFill>
          <a:ln/>
        </p:spPr>
        <p:txBody>
          <a:bodyPr/>
          <a:lstStyle/>
          <a:p>
            <a:endParaRPr lang="en-US"/>
          </a:p>
        </p:txBody>
      </p:sp>
      <p:pic>
        <p:nvPicPr>
          <p:cNvPr id="6" name="Image 0" descr="media/media/image1.png"/>
          <p:cNvPicPr>
            <a:picLocks noChangeAspect="1"/>
          </p:cNvPicPr>
          <p:nvPr/>
        </p:nvPicPr>
        <p:blipFill>
          <a:blip r:embed="rId3"/>
          <a:srcRect/>
          <a:stretch/>
        </p:blipFill>
        <p:spPr>
          <a:xfrm>
            <a:off x="923544" y="1664208"/>
            <a:ext cx="6400800" cy="4023360"/>
          </a:xfrm>
          <a:prstGeom prst="rect">
            <a:avLst/>
          </a:prstGeom>
        </p:spPr>
      </p:pic>
      <p:sp>
        <p:nvSpPr>
          <p:cNvPr id="7" name="Text 4"/>
          <p:cNvSpPr txBox="1"/>
          <p:nvPr/>
        </p:nvSpPr>
        <p:spPr>
          <a:xfrm>
            <a:off x="777240" y="5779008"/>
            <a:ext cx="6400800" cy="274320"/>
          </a:xfrm>
          <a:prstGeom prst="rect">
            <a:avLst/>
          </a:prstGeom>
          <a:noFill/>
          <a:ln/>
        </p:spPr>
        <p:txBody>
          <a:bodyPr wrap="square" lIns="0" tIns="0" rIns="0" bIns="0" rtlCol="0" anchor="ctr"/>
          <a:lstStyle/>
          <a:p>
            <a:pPr marL="0" indent="0" algn="ctr">
              <a:buNone/>
            </a:pPr>
            <a:r>
              <a:rPr lang="en-US" b="1" i="1" dirty="0">
                <a:solidFill>
                  <a:srgbClr val="5A6B80"/>
                </a:solidFill>
                <a:latin typeface="Calibri" pitchFamily="34" charset="0"/>
                <a:ea typeface="Calibri" pitchFamily="34" charset="-122"/>
                <a:cs typeface="Calibri" pitchFamily="34" charset="-120"/>
              </a:rPr>
              <a:t>Sơ đồ nguyên lý quy trình Hall – Héroult</a:t>
            </a:r>
            <a:endParaRPr lang="en-US" b="1" dirty="0"/>
          </a:p>
        </p:txBody>
      </p:sp>
      <p:sp>
        <p:nvSpPr>
          <p:cNvPr id="8" name="Shape 5"/>
          <p:cNvSpPr/>
          <p:nvPr/>
        </p:nvSpPr>
        <p:spPr>
          <a:xfrm>
            <a:off x="7772400" y="1600200"/>
            <a:ext cx="3931920" cy="1234440"/>
          </a:xfrm>
          <a:prstGeom prst="roundRect">
            <a:avLst>
              <a:gd name="adj" fmla="val 7407"/>
            </a:avLst>
          </a:prstGeom>
          <a:solidFill>
            <a:srgbClr val="16253D"/>
          </a:solidFill>
          <a:ln/>
        </p:spPr>
        <p:txBody>
          <a:bodyPr/>
          <a:lstStyle/>
          <a:p>
            <a:endParaRPr lang="en-US"/>
          </a:p>
        </p:txBody>
      </p:sp>
      <p:sp>
        <p:nvSpPr>
          <p:cNvPr id="9" name="Text 6"/>
          <p:cNvSpPr txBox="1"/>
          <p:nvPr/>
        </p:nvSpPr>
        <p:spPr>
          <a:xfrm>
            <a:off x="8001000" y="1600200"/>
            <a:ext cx="3474720" cy="1234440"/>
          </a:xfrm>
          <a:prstGeom prst="rect">
            <a:avLst/>
          </a:prstGeom>
          <a:noFill/>
          <a:ln/>
        </p:spPr>
        <p:txBody>
          <a:bodyPr wrap="square" lIns="0" tIns="0" rIns="0" bIns="0" rtlCol="0" anchor="ctr"/>
          <a:lstStyle/>
          <a:p>
            <a:pPr marL="0" indent="0" algn="ctr">
              <a:buNone/>
            </a:pPr>
            <a:r>
              <a:rPr lang="en-US" sz="2000" b="1" dirty="0">
                <a:solidFill>
                  <a:srgbClr val="E08A2A"/>
                </a:solidFill>
                <a:latin typeface="Times New Roman" pitchFamily="34" charset="0"/>
                <a:ea typeface="Times New Roman" pitchFamily="34" charset="-122"/>
                <a:cs typeface="Times New Roman" pitchFamily="34" charset="-120"/>
              </a:rPr>
              <a:t>2Al₂O₃ + 3C → 4Al + 3CO₂</a:t>
            </a:r>
            <a:endParaRPr lang="en-US" sz="2000" dirty="0"/>
          </a:p>
        </p:txBody>
      </p:sp>
      <p:sp>
        <p:nvSpPr>
          <p:cNvPr id="10" name="Shape 7"/>
          <p:cNvSpPr/>
          <p:nvPr/>
        </p:nvSpPr>
        <p:spPr>
          <a:xfrm>
            <a:off x="7772400" y="2999232"/>
            <a:ext cx="475488" cy="475488"/>
          </a:xfrm>
          <a:prstGeom prst="ellipse">
            <a:avLst/>
          </a:prstGeom>
          <a:solidFill>
            <a:srgbClr val="E08A2A"/>
          </a:solidFill>
          <a:ln/>
        </p:spPr>
        <p:txBody>
          <a:bodyPr/>
          <a:lstStyle/>
          <a:p>
            <a:endParaRPr lang="en-US"/>
          </a:p>
        </p:txBody>
      </p:sp>
      <p:pic>
        <p:nvPicPr>
          <p:cNvPr id="11" name="Image 1" descr="icons/fire.png"/>
          <p:cNvPicPr>
            <a:picLocks noChangeAspect="1"/>
          </p:cNvPicPr>
          <p:nvPr/>
        </p:nvPicPr>
        <p:blipFill>
          <a:blip r:embed="rId4"/>
          <a:stretch>
            <a:fillRect/>
          </a:stretch>
        </p:blipFill>
        <p:spPr>
          <a:xfrm>
            <a:off x="7891272" y="3118104"/>
            <a:ext cx="237744" cy="237744"/>
          </a:xfrm>
          <a:prstGeom prst="rect">
            <a:avLst/>
          </a:prstGeom>
        </p:spPr>
      </p:pic>
      <p:sp>
        <p:nvSpPr>
          <p:cNvPr id="12" name="Text 8"/>
          <p:cNvSpPr txBox="1"/>
          <p:nvPr/>
        </p:nvSpPr>
        <p:spPr>
          <a:xfrm>
            <a:off x="8394192" y="2953512"/>
            <a:ext cx="3310128" cy="320040"/>
          </a:xfrm>
          <a:prstGeom prst="rect">
            <a:avLst/>
          </a:prstGeom>
          <a:noFill/>
          <a:ln/>
        </p:spPr>
        <p:txBody>
          <a:bodyPr wrap="square" lIns="0" tIns="0" rIns="0" bIns="0" rtlCol="0" anchor="ctr"/>
          <a:lstStyle/>
          <a:p>
            <a:pPr marL="0" indent="0">
              <a:buNone/>
            </a:pPr>
            <a:r>
              <a:rPr lang="en-US" sz="1600" b="1" dirty="0">
                <a:solidFill>
                  <a:srgbClr val="16253D"/>
                </a:solidFill>
                <a:latin typeface="Times New Roman" pitchFamily="34" charset="0"/>
                <a:ea typeface="Times New Roman" pitchFamily="34" charset="-122"/>
                <a:cs typeface="Times New Roman" pitchFamily="34" charset="-120"/>
              </a:rPr>
              <a:t>~</a:t>
            </a:r>
            <a:r>
              <a:rPr lang="en-US" b="1" dirty="0">
                <a:solidFill>
                  <a:srgbClr val="16253D"/>
                </a:solidFill>
                <a:latin typeface="Times New Roman" pitchFamily="34" charset="0"/>
                <a:ea typeface="Times New Roman" pitchFamily="34" charset="-122"/>
                <a:cs typeface="Times New Roman" pitchFamily="34" charset="-120"/>
              </a:rPr>
              <a:t>1.000 °C</a:t>
            </a:r>
            <a:endParaRPr lang="en-US" dirty="0"/>
          </a:p>
        </p:txBody>
      </p:sp>
      <p:sp>
        <p:nvSpPr>
          <p:cNvPr id="13" name="Text 9"/>
          <p:cNvSpPr txBox="1"/>
          <p:nvPr/>
        </p:nvSpPr>
        <p:spPr>
          <a:xfrm>
            <a:off x="8394192" y="3291840"/>
            <a:ext cx="3310128" cy="685800"/>
          </a:xfrm>
          <a:prstGeom prst="rect">
            <a:avLst/>
          </a:prstGeom>
          <a:noFill/>
          <a:ln/>
        </p:spPr>
        <p:txBody>
          <a:bodyPr wrap="square" lIns="0" tIns="0" rIns="0" bIns="0" rtlCol="0" anchor="ctr"/>
          <a:lstStyle/>
          <a:p>
            <a:pPr marL="0" indent="0">
              <a:lnSpc>
                <a:spcPct val="120000"/>
              </a:lnSpc>
              <a:buNone/>
            </a:pPr>
            <a:r>
              <a:rPr lang="en-US" sz="1400" dirty="0">
                <a:solidFill>
                  <a:srgbClr val="5A6B80"/>
                </a:solidFill>
                <a:latin typeface="Calibri" pitchFamily="34" charset="0"/>
                <a:ea typeface="Calibri" pitchFamily="34" charset="-122"/>
                <a:cs typeface="Calibri" pitchFamily="34" charset="-120"/>
              </a:rPr>
              <a:t>Nhiệt độ trong bể điện phân, sinh ra bởi dòng điện 1 chiều 500 kA làm nóng chảy alumina</a:t>
            </a:r>
            <a:r>
              <a:rPr lang="en-US" sz="1350" dirty="0">
                <a:solidFill>
                  <a:srgbClr val="5A6B80"/>
                </a:solidFill>
                <a:latin typeface="Calibri" pitchFamily="34" charset="0"/>
                <a:ea typeface="Calibri" pitchFamily="34" charset="-122"/>
                <a:cs typeface="Calibri" pitchFamily="34" charset="-120"/>
              </a:rPr>
              <a:t>.</a:t>
            </a:r>
            <a:endParaRPr lang="en-US" sz="1350" dirty="0"/>
          </a:p>
        </p:txBody>
      </p:sp>
      <p:sp>
        <p:nvSpPr>
          <p:cNvPr id="14" name="Shape 10"/>
          <p:cNvSpPr/>
          <p:nvPr/>
        </p:nvSpPr>
        <p:spPr>
          <a:xfrm>
            <a:off x="7772400" y="4059936"/>
            <a:ext cx="475488" cy="475488"/>
          </a:xfrm>
          <a:prstGeom prst="ellipse">
            <a:avLst/>
          </a:prstGeom>
          <a:solidFill>
            <a:srgbClr val="E08A2A"/>
          </a:solidFill>
          <a:ln/>
        </p:spPr>
        <p:txBody>
          <a:bodyPr/>
          <a:lstStyle/>
          <a:p>
            <a:endParaRPr lang="en-US"/>
          </a:p>
        </p:txBody>
      </p:sp>
      <p:pic>
        <p:nvPicPr>
          <p:cNvPr id="15" name="Image 2" descr="icons/clock.png"/>
          <p:cNvPicPr>
            <a:picLocks noChangeAspect="1"/>
          </p:cNvPicPr>
          <p:nvPr/>
        </p:nvPicPr>
        <p:blipFill>
          <a:blip r:embed="rId5"/>
          <a:stretch>
            <a:fillRect/>
          </a:stretch>
        </p:blipFill>
        <p:spPr>
          <a:xfrm>
            <a:off x="7891272" y="4178808"/>
            <a:ext cx="237744" cy="237744"/>
          </a:xfrm>
          <a:prstGeom prst="rect">
            <a:avLst/>
          </a:prstGeom>
        </p:spPr>
      </p:pic>
      <p:sp>
        <p:nvSpPr>
          <p:cNvPr id="16" name="Text 11"/>
          <p:cNvSpPr txBox="1"/>
          <p:nvPr/>
        </p:nvSpPr>
        <p:spPr>
          <a:xfrm>
            <a:off x="8348472" y="3913216"/>
            <a:ext cx="3310128" cy="3200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28 ngày</a:t>
            </a:r>
            <a:endParaRPr lang="en-US" dirty="0"/>
          </a:p>
        </p:txBody>
      </p:sp>
      <p:sp>
        <p:nvSpPr>
          <p:cNvPr id="17" name="Text 12"/>
          <p:cNvSpPr txBox="1"/>
          <p:nvPr/>
        </p:nvSpPr>
        <p:spPr>
          <a:xfrm>
            <a:off x="8394192" y="4352544"/>
            <a:ext cx="3310128" cy="685800"/>
          </a:xfrm>
          <a:prstGeom prst="rect">
            <a:avLst/>
          </a:prstGeom>
          <a:noFill/>
          <a:ln/>
        </p:spPr>
        <p:txBody>
          <a:bodyPr wrap="square" lIns="0" tIns="0" rIns="0" bIns="0" rtlCol="0" anchor="ctr"/>
          <a:lstStyle/>
          <a:p>
            <a:pPr marL="0" indent="0">
              <a:lnSpc>
                <a:spcPct val="120000"/>
              </a:lnSpc>
              <a:buNone/>
            </a:pPr>
            <a:r>
              <a:rPr lang="en-US" sz="1400" dirty="0">
                <a:solidFill>
                  <a:srgbClr val="5A6B80"/>
                </a:solidFill>
                <a:latin typeface="Calibri" pitchFamily="34" charset="0"/>
                <a:ea typeface="Calibri" pitchFamily="34" charset="-122"/>
                <a:cs typeface="Calibri" pitchFamily="34" charset="-120"/>
              </a:rPr>
              <a:t>Chu kỳ thay mới cực dương (anode) — điện cực than cốc hao </a:t>
            </a:r>
            <a:r>
              <a:rPr lang="en-US" sz="1400" dirty="0" err="1">
                <a:solidFill>
                  <a:srgbClr val="5A6B80"/>
                </a:solidFill>
                <a:latin typeface="Calibri" pitchFamily="34" charset="0"/>
                <a:ea typeface="Calibri" pitchFamily="34" charset="-122"/>
                <a:cs typeface="Calibri" pitchFamily="34" charset="-120"/>
              </a:rPr>
              <a:t>mòn</a:t>
            </a:r>
            <a:r>
              <a:rPr lang="en-US" sz="1400" dirty="0">
                <a:solidFill>
                  <a:srgbClr val="5A6B80"/>
                </a:solidFill>
                <a:latin typeface="Calibri" pitchFamily="34" charset="0"/>
                <a:ea typeface="Calibri" pitchFamily="34" charset="-122"/>
                <a:cs typeface="Calibri" pitchFamily="34" charset="-120"/>
              </a:rPr>
              <a:t> 85-90% trong quá trình điện phân.</a:t>
            </a:r>
            <a:endParaRPr lang="en-US" sz="1400" dirty="0"/>
          </a:p>
        </p:txBody>
      </p:sp>
      <p:sp>
        <p:nvSpPr>
          <p:cNvPr id="18" name="Shape 13"/>
          <p:cNvSpPr/>
          <p:nvPr/>
        </p:nvSpPr>
        <p:spPr>
          <a:xfrm>
            <a:off x="7772400" y="5120640"/>
            <a:ext cx="475488" cy="475488"/>
          </a:xfrm>
          <a:prstGeom prst="ellipse">
            <a:avLst/>
          </a:prstGeom>
          <a:solidFill>
            <a:srgbClr val="E08A2A"/>
          </a:solidFill>
          <a:ln/>
        </p:spPr>
        <p:txBody>
          <a:bodyPr/>
          <a:lstStyle/>
          <a:p>
            <a:endParaRPr lang="en-US"/>
          </a:p>
        </p:txBody>
      </p:sp>
      <p:pic>
        <p:nvPicPr>
          <p:cNvPr id="19" name="Image 3" descr="icons/award.png"/>
          <p:cNvPicPr>
            <a:picLocks noChangeAspect="1"/>
          </p:cNvPicPr>
          <p:nvPr/>
        </p:nvPicPr>
        <p:blipFill>
          <a:blip r:embed="rId6"/>
          <a:stretch>
            <a:fillRect/>
          </a:stretch>
        </p:blipFill>
        <p:spPr>
          <a:xfrm>
            <a:off x="7891272" y="5239512"/>
            <a:ext cx="237744" cy="237744"/>
          </a:xfrm>
          <a:prstGeom prst="rect">
            <a:avLst/>
          </a:prstGeom>
        </p:spPr>
      </p:pic>
      <p:sp>
        <p:nvSpPr>
          <p:cNvPr id="20" name="Text 14"/>
          <p:cNvSpPr txBox="1"/>
          <p:nvPr/>
        </p:nvSpPr>
        <p:spPr>
          <a:xfrm>
            <a:off x="8394192" y="5074920"/>
            <a:ext cx="3310128" cy="320040"/>
          </a:xfrm>
          <a:prstGeom prst="rect">
            <a:avLst/>
          </a:prstGeom>
          <a:noFill/>
          <a:ln/>
        </p:spPr>
        <p:txBody>
          <a:bodyPr wrap="square" lIns="0" tIns="0" rIns="0" bIns="0" rtlCol="0" anchor="ctr"/>
          <a:lstStyle/>
          <a:p>
            <a:pPr marL="0" indent="0">
              <a:buNone/>
            </a:pPr>
            <a:r>
              <a:rPr lang="en-US" b="1" dirty="0">
                <a:solidFill>
                  <a:srgbClr val="16253D"/>
                </a:solidFill>
                <a:latin typeface="Times New Roman" pitchFamily="34" charset="0"/>
                <a:ea typeface="Times New Roman" pitchFamily="34" charset="-122"/>
                <a:cs typeface="Times New Roman" pitchFamily="34" charset="-120"/>
              </a:rPr>
              <a:t>≥ 99,71%</a:t>
            </a:r>
            <a:endParaRPr lang="en-US" dirty="0"/>
          </a:p>
        </p:txBody>
      </p:sp>
      <p:sp>
        <p:nvSpPr>
          <p:cNvPr id="21" name="Text 15"/>
          <p:cNvSpPr txBox="1"/>
          <p:nvPr/>
        </p:nvSpPr>
        <p:spPr>
          <a:xfrm>
            <a:off x="8394192" y="5413248"/>
            <a:ext cx="3310128" cy="685800"/>
          </a:xfrm>
          <a:prstGeom prst="rect">
            <a:avLst/>
          </a:prstGeom>
          <a:noFill/>
          <a:ln/>
        </p:spPr>
        <p:txBody>
          <a:bodyPr wrap="square" lIns="0" tIns="0" rIns="0" bIns="0" rtlCol="0" anchor="ctr"/>
          <a:lstStyle/>
          <a:p>
            <a:pPr marL="0" indent="0">
              <a:lnSpc>
                <a:spcPct val="120000"/>
              </a:lnSpc>
              <a:buNone/>
            </a:pPr>
            <a:r>
              <a:rPr lang="en-US" sz="1400" dirty="0">
                <a:solidFill>
                  <a:srgbClr val="5A6B80"/>
                </a:solidFill>
                <a:latin typeface="Calibri" pitchFamily="34" charset="0"/>
                <a:ea typeface="Calibri" pitchFamily="34" charset="-122"/>
                <a:cs typeface="Calibri" pitchFamily="34" charset="-120"/>
              </a:rPr>
              <a:t>Độ tinh khiết nhôm thỏi xuất xưởng, đạt tiêu chuẩn quốc tế.</a:t>
            </a:r>
            <a:endParaRPr lang="en-US" sz="1400" dirty="0"/>
          </a:p>
        </p:txBody>
      </p:sp>
      <p:sp>
        <p:nvSpPr>
          <p:cNvPr id="22" name="Text 16"/>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23" name="Text 17"/>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uat tieu hao">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424989"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424989"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III.5  SUẤT TIÊU HAO</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Suất tiêu hao nguyên nhiên liệu cho 1 tấn nhôm</a:t>
            </a:r>
            <a:endParaRPr lang="en-US" sz="2700" dirty="0"/>
          </a:p>
        </p:txBody>
      </p:sp>
      <p:sp>
        <p:nvSpPr>
          <p:cNvPr id="5" name="Text 3"/>
          <p:cNvSpPr txBox="1"/>
          <p:nvPr/>
        </p:nvSpPr>
        <p:spPr>
          <a:xfrm>
            <a:off x="502920" y="1481328"/>
            <a:ext cx="10607040" cy="365760"/>
          </a:xfrm>
          <a:prstGeom prst="rect">
            <a:avLst/>
          </a:prstGeom>
          <a:noFill/>
          <a:ln/>
        </p:spPr>
        <p:txBody>
          <a:bodyPr wrap="square" lIns="0" tIns="0" rIns="0" bIns="0" rtlCol="0" anchor="ctr"/>
          <a:lstStyle/>
          <a:p>
            <a:pPr marL="0" indent="0" algn="l">
              <a:buNone/>
            </a:pPr>
            <a:r>
              <a:rPr lang="en-US" sz="1600" b="1" i="1" dirty="0">
                <a:solidFill>
                  <a:srgbClr val="5A6B80"/>
                </a:solidFill>
                <a:latin typeface="Calibri" pitchFamily="34" charset="0"/>
                <a:ea typeface="Calibri" pitchFamily="34" charset="-122"/>
                <a:cs typeface="Calibri" pitchFamily="34" charset="-120"/>
              </a:rPr>
              <a:t>Định mức tiêu hao alumina, điện cực và điện năng để sản xuất 1 tấn nhôm kim loại.</a:t>
            </a:r>
            <a:endParaRPr lang="en-US" sz="1600" b="1" dirty="0"/>
          </a:p>
        </p:txBody>
      </p:sp>
      <p:pic>
        <p:nvPicPr>
          <p:cNvPr id="6" name="Image 0"/>
          <p:cNvPicPr>
            <a:picLocks noChangeAspect="1"/>
          </p:cNvPicPr>
          <p:nvPr/>
        </p:nvPicPr>
        <p:blipFill>
          <a:blip r:embed="rId2"/>
          <a:stretch>
            <a:fillRect/>
          </a:stretch>
        </p:blipFill>
        <p:spPr>
          <a:xfrm>
            <a:off x="502920" y="1984248"/>
            <a:ext cx="3544824" cy="2606000"/>
          </a:xfrm>
          <a:prstGeom prst="rect">
            <a:avLst/>
          </a:prstGeom>
        </p:spPr>
      </p:pic>
      <p:sp>
        <p:nvSpPr>
          <p:cNvPr id="7" name="Shape 7"/>
          <p:cNvSpPr/>
          <p:nvPr/>
        </p:nvSpPr>
        <p:spPr>
          <a:xfrm>
            <a:off x="502920" y="4690248"/>
            <a:ext cx="3544824" cy="502920"/>
          </a:xfrm>
          <a:prstGeom prst="roundRect">
            <a:avLst>
              <a:gd name="adj" fmla="val 14545"/>
            </a:avLst>
          </a:prstGeom>
          <a:solidFill>
            <a:srgbClr val="EEF2F6"/>
          </a:solidFill>
          <a:ln/>
        </p:spPr>
        <p:txBody>
          <a:bodyPr/>
          <a:lstStyle/>
          <a:p>
            <a:endParaRPr lang="en-US"/>
          </a:p>
        </p:txBody>
      </p:sp>
      <p:sp>
        <p:nvSpPr>
          <p:cNvPr id="8" name="Text 8"/>
          <p:cNvSpPr txBox="1"/>
          <p:nvPr/>
        </p:nvSpPr>
        <p:spPr>
          <a:xfrm>
            <a:off x="502920" y="469024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Tiêu hao alumina</a:t>
            </a:r>
            <a:endParaRPr lang="en-US" sz="1600" dirty="0"/>
          </a:p>
        </p:txBody>
      </p:sp>
      <p:sp>
        <p:nvSpPr>
          <p:cNvPr id="9" name="Text 9"/>
          <p:cNvSpPr txBox="1"/>
          <p:nvPr/>
        </p:nvSpPr>
        <p:spPr>
          <a:xfrm>
            <a:off x="502920" y="5284608"/>
            <a:ext cx="3544824" cy="1065392"/>
          </a:xfrm>
          <a:prstGeom prst="rect">
            <a:avLst/>
          </a:prstGeom>
          <a:noFill/>
          <a:ln/>
        </p:spPr>
        <p:txBody>
          <a:bodyPr wrap="square" lIns="0" tIns="0" rIns="0" bIns="0" rtlCol="0" anchor="ctr"/>
          <a:lstStyle/>
          <a:p>
            <a:pPr marL="0" indent="0" algn="ctr">
              <a:buNone/>
            </a:pPr>
            <a:r>
              <a:rPr lang="vi-VN" sz="4000" b="1" dirty="0">
                <a:solidFill>
                  <a:srgbClr val="E08A2A"/>
                </a:solidFill>
                <a:latin typeface="Calibri" pitchFamily="34" charset="0"/>
                <a:ea typeface="Calibri" pitchFamily="34" charset="-122"/>
                <a:cs typeface="Calibri" pitchFamily="34" charset="-120"/>
              </a:rPr>
              <a:t>1,92</a:t>
            </a:r>
            <a:r>
              <a:rPr lang="vi-VN" sz="2400" b="1" dirty="0">
                <a:solidFill>
                  <a:srgbClr val="16253D"/>
                </a:solidFill>
                <a:latin typeface="Calibri" pitchFamily="34" charset="0"/>
                <a:ea typeface="Calibri" pitchFamily="34" charset="-122"/>
                <a:cs typeface="Calibri" pitchFamily="34" charset="-120"/>
              </a:rPr>
              <a:t> tấn</a:t>
            </a:r>
          </a:p>
          <a:p>
            <a:pPr marL="0" indent="0" algn="ctr">
              <a:buNone/>
            </a:pPr>
            <a:r>
              <a:rPr lang="vi-VN" sz="1400" i="1" dirty="0">
                <a:solidFill>
                  <a:srgbClr val="5A6B80"/>
                </a:solidFill>
                <a:latin typeface="Calibri" pitchFamily="34" charset="0"/>
                <a:ea typeface="Calibri" pitchFamily="34" charset="-122"/>
                <a:cs typeface="Calibri" pitchFamily="34" charset="-120"/>
              </a:rPr>
              <a:t>cho 1 tấn nhôm</a:t>
            </a:r>
          </a:p>
        </p:txBody>
      </p:sp>
      <p:pic>
        <p:nvPicPr>
          <p:cNvPr id="10" name="Image 1"/>
          <p:cNvPicPr>
            <a:picLocks noChangeAspect="1"/>
          </p:cNvPicPr>
          <p:nvPr/>
        </p:nvPicPr>
        <p:blipFill>
          <a:blip r:embed="rId3"/>
          <a:stretch>
            <a:fillRect/>
          </a:stretch>
        </p:blipFill>
        <p:spPr>
          <a:xfrm>
            <a:off x="4322064" y="1984248"/>
            <a:ext cx="3544824" cy="2606000"/>
          </a:xfrm>
          <a:prstGeom prst="rect">
            <a:avLst/>
          </a:prstGeom>
        </p:spPr>
      </p:pic>
      <p:sp>
        <p:nvSpPr>
          <p:cNvPr id="11" name="Shape 11"/>
          <p:cNvSpPr/>
          <p:nvPr/>
        </p:nvSpPr>
        <p:spPr>
          <a:xfrm>
            <a:off x="4322064" y="4690248"/>
            <a:ext cx="3544824" cy="502920"/>
          </a:xfrm>
          <a:prstGeom prst="roundRect">
            <a:avLst>
              <a:gd name="adj" fmla="val 14545"/>
            </a:avLst>
          </a:prstGeom>
          <a:solidFill>
            <a:srgbClr val="EEF2F6"/>
          </a:solidFill>
          <a:ln/>
        </p:spPr>
        <p:txBody>
          <a:bodyPr/>
          <a:lstStyle/>
          <a:p>
            <a:endParaRPr lang="en-US"/>
          </a:p>
        </p:txBody>
      </p:sp>
      <p:sp>
        <p:nvSpPr>
          <p:cNvPr id="12" name="Text 12"/>
          <p:cNvSpPr txBox="1"/>
          <p:nvPr/>
        </p:nvSpPr>
        <p:spPr>
          <a:xfrm>
            <a:off x="4322064" y="469024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Tiêu hao điện cực</a:t>
            </a:r>
            <a:endParaRPr lang="en-US" sz="1600" dirty="0"/>
          </a:p>
        </p:txBody>
      </p:sp>
      <p:sp>
        <p:nvSpPr>
          <p:cNvPr id="13" name="Text 13"/>
          <p:cNvSpPr txBox="1"/>
          <p:nvPr/>
        </p:nvSpPr>
        <p:spPr>
          <a:xfrm>
            <a:off x="4322064" y="5284608"/>
            <a:ext cx="3544824" cy="1065392"/>
          </a:xfrm>
          <a:prstGeom prst="rect">
            <a:avLst/>
          </a:prstGeom>
          <a:noFill/>
          <a:ln/>
        </p:spPr>
        <p:txBody>
          <a:bodyPr wrap="square" lIns="0" tIns="0" rIns="0" bIns="0" rtlCol="0" anchor="ctr"/>
          <a:lstStyle/>
          <a:p>
            <a:pPr marL="0" indent="0" algn="ctr">
              <a:buNone/>
            </a:pPr>
            <a:r>
              <a:rPr lang="vi-VN" sz="4000" b="1" dirty="0">
                <a:solidFill>
                  <a:srgbClr val="E08A2A"/>
                </a:solidFill>
                <a:latin typeface="Calibri" pitchFamily="34" charset="0"/>
                <a:ea typeface="Calibri" pitchFamily="34" charset="-122"/>
                <a:cs typeface="Calibri" pitchFamily="34" charset="-120"/>
              </a:rPr>
              <a:t>0,5</a:t>
            </a:r>
            <a:r>
              <a:rPr lang="vi-VN" sz="2400" b="1" dirty="0">
                <a:solidFill>
                  <a:srgbClr val="16253D"/>
                </a:solidFill>
                <a:latin typeface="Calibri" pitchFamily="34" charset="0"/>
                <a:ea typeface="Calibri" pitchFamily="34" charset="-122"/>
                <a:cs typeface="Calibri" pitchFamily="34" charset="-120"/>
              </a:rPr>
              <a:t> tấn</a:t>
            </a:r>
          </a:p>
          <a:p>
            <a:pPr marL="0" indent="0" algn="ctr">
              <a:buNone/>
            </a:pPr>
            <a:r>
              <a:rPr lang="vi-VN" sz="1400" i="1" dirty="0">
                <a:solidFill>
                  <a:srgbClr val="5A6B80"/>
                </a:solidFill>
                <a:latin typeface="Calibri" pitchFamily="34" charset="0"/>
                <a:ea typeface="Calibri" pitchFamily="34" charset="-122"/>
                <a:cs typeface="Calibri" pitchFamily="34" charset="-120"/>
              </a:rPr>
              <a:t>cho 1 tấn nhôm</a:t>
            </a:r>
          </a:p>
        </p:txBody>
      </p:sp>
      <p:pic>
        <p:nvPicPr>
          <p:cNvPr id="14" name="Image 2"/>
          <p:cNvPicPr>
            <a:picLocks noChangeAspect="1"/>
          </p:cNvPicPr>
          <p:nvPr/>
        </p:nvPicPr>
        <p:blipFill>
          <a:blip r:embed="rId4"/>
          <a:stretch>
            <a:fillRect/>
          </a:stretch>
        </p:blipFill>
        <p:spPr>
          <a:xfrm>
            <a:off x="8141208" y="1984248"/>
            <a:ext cx="3544824" cy="2606000"/>
          </a:xfrm>
          <a:prstGeom prst="rect">
            <a:avLst/>
          </a:prstGeom>
        </p:spPr>
      </p:pic>
      <p:sp>
        <p:nvSpPr>
          <p:cNvPr id="15" name="Shape 15"/>
          <p:cNvSpPr/>
          <p:nvPr/>
        </p:nvSpPr>
        <p:spPr>
          <a:xfrm>
            <a:off x="8141208" y="4690248"/>
            <a:ext cx="3544824" cy="502920"/>
          </a:xfrm>
          <a:prstGeom prst="roundRect">
            <a:avLst>
              <a:gd name="adj" fmla="val 14545"/>
            </a:avLst>
          </a:prstGeom>
          <a:solidFill>
            <a:srgbClr val="EEF2F6"/>
          </a:solidFill>
          <a:ln/>
        </p:spPr>
        <p:txBody>
          <a:bodyPr/>
          <a:lstStyle/>
          <a:p>
            <a:endParaRPr lang="en-US"/>
          </a:p>
        </p:txBody>
      </p:sp>
      <p:sp>
        <p:nvSpPr>
          <p:cNvPr id="16" name="Text 16"/>
          <p:cNvSpPr txBox="1"/>
          <p:nvPr/>
        </p:nvSpPr>
        <p:spPr>
          <a:xfrm>
            <a:off x="8141208" y="469024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Tiêu hao điện năng</a:t>
            </a:r>
            <a:endParaRPr lang="en-US" sz="1600" dirty="0"/>
          </a:p>
        </p:txBody>
      </p:sp>
      <p:sp>
        <p:nvSpPr>
          <p:cNvPr id="17" name="Text 17"/>
          <p:cNvSpPr txBox="1"/>
          <p:nvPr/>
        </p:nvSpPr>
        <p:spPr>
          <a:xfrm>
            <a:off x="8141208" y="5284608"/>
            <a:ext cx="3544824" cy="1065392"/>
          </a:xfrm>
          <a:prstGeom prst="rect">
            <a:avLst/>
          </a:prstGeom>
          <a:noFill/>
          <a:ln/>
        </p:spPr>
        <p:txBody>
          <a:bodyPr wrap="square" lIns="0" tIns="0" rIns="0" bIns="0" rtlCol="0" anchor="ctr"/>
          <a:lstStyle/>
          <a:p>
            <a:pPr marL="0" indent="0" algn="ctr">
              <a:buNone/>
            </a:pPr>
            <a:r>
              <a:rPr lang="vi-VN" sz="4000" b="1" dirty="0">
                <a:solidFill>
                  <a:srgbClr val="E08A2A"/>
                </a:solidFill>
                <a:latin typeface="Calibri" pitchFamily="34" charset="0"/>
                <a:ea typeface="Calibri" pitchFamily="34" charset="-122"/>
                <a:cs typeface="Calibri" pitchFamily="34" charset="-120"/>
              </a:rPr>
              <a:t>13.500</a:t>
            </a:r>
            <a:r>
              <a:rPr lang="vi-VN" sz="2400" b="1" dirty="0">
                <a:solidFill>
                  <a:srgbClr val="16253D"/>
                </a:solidFill>
                <a:latin typeface="Calibri" pitchFamily="34" charset="0"/>
                <a:ea typeface="Calibri" pitchFamily="34" charset="-122"/>
                <a:cs typeface="Calibri" pitchFamily="34" charset="-120"/>
              </a:rPr>
              <a:t> kWh</a:t>
            </a:r>
          </a:p>
          <a:p>
            <a:pPr marL="0" indent="0" algn="ctr">
              <a:buNone/>
            </a:pPr>
            <a:r>
              <a:rPr lang="vi-VN" sz="1400" i="1" dirty="0">
                <a:solidFill>
                  <a:srgbClr val="5A6B80"/>
                </a:solidFill>
                <a:latin typeface="Calibri" pitchFamily="34" charset="0"/>
                <a:ea typeface="Calibri" pitchFamily="34" charset="-122"/>
                <a:cs typeface="Calibri" pitchFamily="34" charset="-120"/>
              </a:rPr>
              <a:t>cho 1 tấn nhôm</a:t>
            </a:r>
          </a:p>
        </p:txBody>
      </p:sp>
      <p:sp>
        <p:nvSpPr>
          <p:cNvPr id="18" name="Text 18"/>
          <p:cNvSpPr txBox="1"/>
          <p:nvPr/>
        </p:nvSpPr>
        <p:spPr>
          <a:xfrm>
            <a:off x="457200" y="6547104"/>
            <a:ext cx="7315200" cy="256032"/>
          </a:xfrm>
          <a:prstGeom prst="rect">
            <a:avLst/>
          </a:prstGeom>
          <a:noFill/>
          <a:ln/>
        </p:spPr>
        <p:txBody>
          <a:bodyPr wrap="non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900" dirty="0"/>
          </a:p>
        </p:txBody>
      </p:sp>
      <p:sp>
        <p:nvSpPr>
          <p:cNvPr id="19" name="Text 19"/>
          <p:cNvSpPr txBox="1"/>
          <p:nvPr/>
        </p:nvSpPr>
        <p:spPr>
          <a:xfrm>
            <a:off x="11277295" y="6547104"/>
            <a:ext cx="457200" cy="256032"/>
          </a:xfrm>
          <a:prstGeom prst="rect">
            <a:avLst/>
          </a:prstGeom>
          <a:noFill/>
          <a:ln/>
        </p:spPr>
        <p:txBody>
          <a:bodyPr wrap="non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424989"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424989" cy="329184"/>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III.6  SẢN PHẨM DỰ ÁN</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Sản phẩm của Dự án</a:t>
            </a:r>
            <a:endParaRPr lang="en-US" sz="2700" dirty="0"/>
          </a:p>
        </p:txBody>
      </p:sp>
      <p:sp>
        <p:nvSpPr>
          <p:cNvPr id="5" name="Text 3"/>
          <p:cNvSpPr txBox="1"/>
          <p:nvPr/>
        </p:nvSpPr>
        <p:spPr>
          <a:xfrm>
            <a:off x="502920" y="1481328"/>
            <a:ext cx="10607040" cy="365760"/>
          </a:xfrm>
          <a:prstGeom prst="rect">
            <a:avLst/>
          </a:prstGeom>
          <a:noFill/>
          <a:ln/>
        </p:spPr>
        <p:txBody>
          <a:bodyPr wrap="square" lIns="0" tIns="0" rIns="0" bIns="0" rtlCol="0" anchor="ctr"/>
          <a:lstStyle/>
          <a:p>
            <a:pPr marL="0" indent="0" algn="l">
              <a:buNone/>
            </a:pPr>
            <a:r>
              <a:rPr lang="en-US" sz="1600" b="1" i="1" dirty="0">
                <a:solidFill>
                  <a:srgbClr val="5A6B80"/>
                </a:solidFill>
                <a:latin typeface="Calibri" pitchFamily="34" charset="0"/>
                <a:ea typeface="Calibri" pitchFamily="34" charset="-122"/>
                <a:cs typeface="Calibri" pitchFamily="34" charset="-120"/>
              </a:rPr>
              <a:t>Ba nhóm sản phẩm nhôm kim loại chính, phục vụ đa dạng nhu cầu thị trường xây dựng, công nghiệp và bao bì.</a:t>
            </a:r>
            <a:endParaRPr lang="en-US" sz="1600" b="1" dirty="0"/>
          </a:p>
        </p:txBody>
      </p:sp>
      <p:pic>
        <p:nvPicPr>
          <p:cNvPr id="6" name="Image 0"/>
          <p:cNvPicPr>
            <a:picLocks noChangeAspect="1"/>
          </p:cNvPicPr>
          <p:nvPr/>
        </p:nvPicPr>
        <p:blipFill>
          <a:blip r:embed="rId2"/>
          <a:stretch>
            <a:fillRect/>
          </a:stretch>
        </p:blipFill>
        <p:spPr>
          <a:xfrm>
            <a:off x="502920" y="1984248"/>
            <a:ext cx="3544824" cy="2606000"/>
          </a:xfrm>
          <a:prstGeom prst="rect">
            <a:avLst/>
          </a:prstGeom>
        </p:spPr>
      </p:pic>
      <p:sp>
        <p:nvSpPr>
          <p:cNvPr id="7" name="Shape 7"/>
          <p:cNvSpPr/>
          <p:nvPr/>
        </p:nvSpPr>
        <p:spPr>
          <a:xfrm>
            <a:off x="502920" y="4690248"/>
            <a:ext cx="3544824" cy="502920"/>
          </a:xfrm>
          <a:prstGeom prst="roundRect">
            <a:avLst>
              <a:gd name="adj" fmla="val 14545"/>
            </a:avLst>
          </a:prstGeom>
          <a:solidFill>
            <a:srgbClr val="EEF2F6"/>
          </a:solidFill>
          <a:ln/>
        </p:spPr>
        <p:txBody>
          <a:bodyPr/>
          <a:lstStyle/>
          <a:p>
            <a:endParaRPr lang="en-US"/>
          </a:p>
        </p:txBody>
      </p:sp>
      <p:sp>
        <p:nvSpPr>
          <p:cNvPr id="8" name="Text 8"/>
          <p:cNvSpPr txBox="1"/>
          <p:nvPr/>
        </p:nvSpPr>
        <p:spPr>
          <a:xfrm>
            <a:off x="502920" y="469024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Nhôm thỏi (Ingot)</a:t>
            </a:r>
            <a:endParaRPr lang="en-US" sz="1600" dirty="0"/>
          </a:p>
        </p:txBody>
      </p:sp>
      <p:sp>
        <p:nvSpPr>
          <p:cNvPr id="9" name="Text 9"/>
          <p:cNvSpPr txBox="1"/>
          <p:nvPr/>
        </p:nvSpPr>
        <p:spPr>
          <a:xfrm>
            <a:off x="502920" y="5284608"/>
            <a:ext cx="3544824" cy="1065392"/>
          </a:xfrm>
          <a:prstGeom prst="rect">
            <a:avLst/>
          </a:prstGeom>
          <a:noFill/>
          <a:ln/>
        </p:spPr>
        <p:txBody>
          <a:bodyPr wrap="square" lIns="0" tIns="0" rIns="0" bIns="0" rtlCol="0" anchor="ctr"/>
          <a:lstStyle/>
          <a:p>
            <a:pPr marL="0" indent="0" algn="l">
              <a:lnSpc>
                <a:spcPct val="120000"/>
              </a:lnSpc>
              <a:buNone/>
            </a:pPr>
            <a:r>
              <a:rPr lang="en-US" sz="1600" dirty="0">
                <a:solidFill>
                  <a:srgbClr val="5A6B80"/>
                </a:solidFill>
                <a:latin typeface="Calibri" pitchFamily="34" charset="0"/>
                <a:ea typeface="Calibri" pitchFamily="34" charset="-122"/>
                <a:cs typeface="Calibri" pitchFamily="34" charset="-120"/>
              </a:rPr>
              <a:t>Sản phẩm nhôm nguyên khối dạng thỏi, độ tinh khiết ≥ 99,71% — nguyên liệu tái nấu luyện và sản xuất hợp kim nhôm.</a:t>
            </a:r>
            <a:endParaRPr lang="en-US" sz="1600" dirty="0"/>
          </a:p>
        </p:txBody>
      </p:sp>
      <p:pic>
        <p:nvPicPr>
          <p:cNvPr id="10" name="Image 1"/>
          <p:cNvPicPr>
            <a:picLocks noChangeAspect="1"/>
          </p:cNvPicPr>
          <p:nvPr/>
        </p:nvPicPr>
        <p:blipFill>
          <a:blip r:embed="rId3"/>
          <a:stretch>
            <a:fillRect/>
          </a:stretch>
        </p:blipFill>
        <p:spPr>
          <a:xfrm>
            <a:off x="4322064" y="1984248"/>
            <a:ext cx="3544824" cy="2606000"/>
          </a:xfrm>
          <a:prstGeom prst="rect">
            <a:avLst/>
          </a:prstGeom>
        </p:spPr>
      </p:pic>
      <p:sp>
        <p:nvSpPr>
          <p:cNvPr id="11" name="Shape 11"/>
          <p:cNvSpPr/>
          <p:nvPr/>
        </p:nvSpPr>
        <p:spPr>
          <a:xfrm>
            <a:off x="4322064" y="4690248"/>
            <a:ext cx="3544824" cy="502920"/>
          </a:xfrm>
          <a:prstGeom prst="roundRect">
            <a:avLst>
              <a:gd name="adj" fmla="val 14545"/>
            </a:avLst>
          </a:prstGeom>
          <a:solidFill>
            <a:srgbClr val="EEF2F6"/>
          </a:solidFill>
          <a:ln/>
        </p:spPr>
        <p:txBody>
          <a:bodyPr/>
          <a:lstStyle/>
          <a:p>
            <a:endParaRPr lang="en-US"/>
          </a:p>
        </p:txBody>
      </p:sp>
      <p:sp>
        <p:nvSpPr>
          <p:cNvPr id="12" name="Text 12"/>
          <p:cNvSpPr txBox="1"/>
          <p:nvPr/>
        </p:nvSpPr>
        <p:spPr>
          <a:xfrm>
            <a:off x="4322064" y="469024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Nhôm hợp kim (Billet)</a:t>
            </a:r>
            <a:endParaRPr lang="en-US" sz="1600" dirty="0"/>
          </a:p>
        </p:txBody>
      </p:sp>
      <p:sp>
        <p:nvSpPr>
          <p:cNvPr id="13" name="Text 13"/>
          <p:cNvSpPr txBox="1"/>
          <p:nvPr/>
        </p:nvSpPr>
        <p:spPr>
          <a:xfrm>
            <a:off x="4322064" y="5284608"/>
            <a:ext cx="3544824" cy="1065392"/>
          </a:xfrm>
          <a:prstGeom prst="rect">
            <a:avLst/>
          </a:prstGeom>
          <a:noFill/>
          <a:ln/>
        </p:spPr>
        <p:txBody>
          <a:bodyPr wrap="square" lIns="0" tIns="0" rIns="0" bIns="0" rtlCol="0" anchor="ctr"/>
          <a:lstStyle/>
          <a:p>
            <a:pPr marL="0" indent="0" algn="l">
              <a:lnSpc>
                <a:spcPct val="120000"/>
              </a:lnSpc>
              <a:buNone/>
            </a:pPr>
            <a:r>
              <a:rPr lang="en-US" sz="1600" dirty="0">
                <a:solidFill>
                  <a:srgbClr val="5A6B80"/>
                </a:solidFill>
                <a:latin typeface="Calibri" pitchFamily="34" charset="0"/>
                <a:ea typeface="Calibri" pitchFamily="34" charset="-122"/>
                <a:cs typeface="Calibri" pitchFamily="34" charset="-120"/>
              </a:rPr>
              <a:t>Phôi nhôm hình trụ tròn, nguyên liệu đầu vào cho công nghệ ép đùn — sản xuất thanh nhôm định hình, profile xây dựng.</a:t>
            </a:r>
            <a:endParaRPr lang="en-US" sz="1600" dirty="0"/>
          </a:p>
        </p:txBody>
      </p:sp>
      <p:pic>
        <p:nvPicPr>
          <p:cNvPr id="14" name="Image 2"/>
          <p:cNvPicPr>
            <a:picLocks noChangeAspect="1"/>
          </p:cNvPicPr>
          <p:nvPr/>
        </p:nvPicPr>
        <p:blipFill>
          <a:blip r:embed="rId4"/>
          <a:stretch>
            <a:fillRect/>
          </a:stretch>
        </p:blipFill>
        <p:spPr>
          <a:xfrm>
            <a:off x="8141208" y="1984248"/>
            <a:ext cx="3544824" cy="2606000"/>
          </a:xfrm>
          <a:prstGeom prst="rect">
            <a:avLst/>
          </a:prstGeom>
        </p:spPr>
      </p:pic>
      <p:sp>
        <p:nvSpPr>
          <p:cNvPr id="15" name="Shape 15"/>
          <p:cNvSpPr/>
          <p:nvPr/>
        </p:nvSpPr>
        <p:spPr>
          <a:xfrm>
            <a:off x="8141208" y="4690248"/>
            <a:ext cx="3544824" cy="502920"/>
          </a:xfrm>
          <a:prstGeom prst="roundRect">
            <a:avLst>
              <a:gd name="adj" fmla="val 14545"/>
            </a:avLst>
          </a:prstGeom>
          <a:solidFill>
            <a:srgbClr val="EEF2F6"/>
          </a:solidFill>
          <a:ln/>
        </p:spPr>
        <p:txBody>
          <a:bodyPr/>
          <a:lstStyle/>
          <a:p>
            <a:endParaRPr lang="en-US"/>
          </a:p>
        </p:txBody>
      </p:sp>
      <p:sp>
        <p:nvSpPr>
          <p:cNvPr id="16" name="Text 16"/>
          <p:cNvSpPr txBox="1"/>
          <p:nvPr/>
        </p:nvSpPr>
        <p:spPr>
          <a:xfrm>
            <a:off x="8279753" y="4735968"/>
            <a:ext cx="3544824" cy="502920"/>
          </a:xfrm>
          <a:prstGeom prst="rect">
            <a:avLst/>
          </a:prstGeom>
          <a:noFill/>
          <a:ln/>
        </p:spPr>
        <p:txBody>
          <a:bodyPr wrap="square" lIns="0" tIns="0" rIns="0" bIns="0" rtlCol="0" anchor="ctr"/>
          <a:lstStyle/>
          <a:p>
            <a:pPr marL="0" indent="0" algn="ctr">
              <a:buNone/>
            </a:pPr>
            <a:r>
              <a:rPr lang="en-US" sz="1600" b="1" dirty="0">
                <a:solidFill>
                  <a:srgbClr val="16253D"/>
                </a:solidFill>
                <a:latin typeface="Calibri" pitchFamily="34" charset="0"/>
                <a:ea typeface="Calibri" pitchFamily="34" charset="-122"/>
                <a:cs typeface="Calibri" pitchFamily="34" charset="-120"/>
              </a:rPr>
              <a:t>Nhôm tấm, lá</a:t>
            </a:r>
            <a:endParaRPr lang="en-US" sz="1600" dirty="0"/>
          </a:p>
        </p:txBody>
      </p:sp>
      <p:sp>
        <p:nvSpPr>
          <p:cNvPr id="17" name="Text 17"/>
          <p:cNvSpPr txBox="1"/>
          <p:nvPr/>
        </p:nvSpPr>
        <p:spPr>
          <a:xfrm>
            <a:off x="8141208" y="5284608"/>
            <a:ext cx="3544824" cy="1065392"/>
          </a:xfrm>
          <a:prstGeom prst="rect">
            <a:avLst/>
          </a:prstGeom>
          <a:noFill/>
          <a:ln/>
        </p:spPr>
        <p:txBody>
          <a:bodyPr wrap="square" lIns="0" tIns="0" rIns="0" bIns="0" rtlCol="0" anchor="ctr"/>
          <a:lstStyle/>
          <a:p>
            <a:pPr marL="0" indent="0" algn="l">
              <a:lnSpc>
                <a:spcPct val="120000"/>
              </a:lnSpc>
              <a:buNone/>
            </a:pPr>
            <a:r>
              <a:rPr lang="en-US" sz="1600" dirty="0">
                <a:solidFill>
                  <a:srgbClr val="5A6B80"/>
                </a:solidFill>
                <a:latin typeface="Calibri" pitchFamily="34" charset="0"/>
                <a:ea typeface="Calibri" pitchFamily="34" charset="-122"/>
                <a:cs typeface="Calibri" pitchFamily="34" charset="-120"/>
              </a:rPr>
              <a:t>Sản phẩm cán mỏng dạng cuộn, ứng dụng rộng rãi trong bao bì, xây dựng và công nghiệp chế tạo.</a:t>
            </a:r>
            <a:endParaRPr lang="en-US" sz="1600" dirty="0"/>
          </a:p>
        </p:txBody>
      </p:sp>
      <p:sp>
        <p:nvSpPr>
          <p:cNvPr id="18" name="Text 18"/>
          <p:cNvSpPr txBox="1"/>
          <p:nvPr/>
        </p:nvSpPr>
        <p:spPr>
          <a:xfrm>
            <a:off x="457200" y="6547104"/>
            <a:ext cx="7315200" cy="256032"/>
          </a:xfrm>
          <a:prstGeom prst="rect">
            <a:avLst/>
          </a:prstGeom>
          <a:noFill/>
          <a:ln/>
        </p:spPr>
        <p:txBody>
          <a:bodyPr wrap="none" lIns="0" tIns="0" rIns="0" bIns="0" rtlCol="0" anchor="ctr"/>
          <a:lstStyle/>
          <a:p>
            <a:pPr marL="0" indent="0" algn="l">
              <a:buNone/>
            </a:pPr>
            <a:r>
              <a:rPr lang="en-US" sz="9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900" dirty="0"/>
          </a:p>
        </p:txBody>
      </p:sp>
      <p:sp>
        <p:nvSpPr>
          <p:cNvPr id="19" name="Text 19"/>
          <p:cNvSpPr txBox="1"/>
          <p:nvPr/>
        </p:nvSpPr>
        <p:spPr>
          <a:xfrm>
            <a:off x="11277295" y="6547104"/>
            <a:ext cx="457200" cy="256032"/>
          </a:xfrm>
          <a:prstGeom prst="rect">
            <a:avLst/>
          </a:prstGeom>
          <a:noFill/>
          <a:ln/>
        </p:spPr>
        <p:txBody>
          <a:bodyPr wrap="non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640787"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640787" cy="329184"/>
          </a:xfrm>
          <a:prstGeom prst="rect">
            <a:avLst/>
          </a:prstGeom>
          <a:noFill/>
          <a:ln/>
        </p:spPr>
        <p:txBody>
          <a:bodyPr wrap="square" lIns="0" tIns="0" rIns="0" bIns="0" rtlCol="0" anchor="ctr"/>
          <a:lstStyle/>
          <a:p>
            <a:pPr marL="0" indent="0" algn="ctr">
              <a:buNone/>
            </a:pPr>
            <a:r>
              <a:rPr lang="en-US" sz="1300" b="1" kern="0" spc="100" dirty="0">
                <a:solidFill>
                  <a:srgbClr val="FFFFFF"/>
                </a:solidFill>
                <a:latin typeface="Calibri" pitchFamily="34" charset="0"/>
                <a:ea typeface="Calibri" pitchFamily="34" charset="-122"/>
                <a:cs typeface="Calibri" pitchFamily="34" charset="-120"/>
              </a:rPr>
              <a:t>III.7  HÌNH ẢNH THỰC TẾ</a:t>
            </a:r>
            <a:endParaRPr lang="en-US" sz="1300" b="1" dirty="0"/>
          </a:p>
        </p:txBody>
      </p:sp>
      <p:sp>
        <p:nvSpPr>
          <p:cNvPr id="4" name="Text 2"/>
          <p:cNvSpPr txBox="1"/>
          <p:nvPr/>
        </p:nvSpPr>
        <p:spPr>
          <a:xfrm>
            <a:off x="502920" y="820000"/>
            <a:ext cx="11155680" cy="500000"/>
          </a:xfrm>
          <a:prstGeom prst="rect">
            <a:avLst/>
          </a:prstGeom>
          <a:noFill/>
          <a:ln/>
        </p:spPr>
        <p:txBody>
          <a:bodyPr wrap="square" lIns="0" tIns="0" rIns="0" bIns="0" rtlCol="0" anchor="ctr"/>
          <a:lstStyle/>
          <a:p>
            <a:pPr marL="0" indent="0" algn="l">
              <a:buNone/>
            </a:pPr>
            <a:r>
              <a:rPr lang="en-US" sz="2200" b="1" dirty="0">
                <a:solidFill>
                  <a:srgbClr val="16253D"/>
                </a:solidFill>
                <a:latin typeface="Times New Roman" pitchFamily="34" charset="0"/>
                <a:ea typeface="Times New Roman" pitchFamily="34" charset="-122"/>
                <a:cs typeface="Times New Roman" pitchFamily="34" charset="-120"/>
              </a:rPr>
              <a:t>Hình ảnh thực tế tại Nhà máy điện phân nhôm Đắk Nông</a:t>
            </a:r>
            <a:endParaRPr lang="en-US" sz="2200" dirty="0"/>
          </a:p>
        </p:txBody>
      </p:sp>
      <p:pic>
        <p:nvPicPr>
          <p:cNvPr id="20" name="Anh 1" descr="Toàn cảnh Nhà máy điện phân nhôm (9/2026)"/>
          <p:cNvPicPr>
            <a:picLocks noChangeAspect="1"/>
          </p:cNvPicPr>
          <p:nvPr/>
        </p:nvPicPr>
        <p:blipFill>
          <a:blip r:embed="rId3"/>
          <a:stretch>
            <a:fillRect/>
          </a:stretch>
        </p:blipFill>
        <p:spPr>
          <a:xfrm>
            <a:off x="502920" y="1400000"/>
            <a:ext cx="5547360" cy="2420000"/>
          </a:xfrm>
          <a:prstGeom prst="rect">
            <a:avLst/>
          </a:prstGeom>
          <a:effectLst>
            <a:outerShdw blurRad="127000" dist="38100" dir="5400000" algn="bl" rotWithShape="0">
              <a:srgbClr val="16253D">
                <a:alpha val="28000"/>
              </a:srgbClr>
            </a:outerShdw>
          </a:effectLst>
        </p:spPr>
      </p:pic>
      <p:sp>
        <p:nvSpPr>
          <p:cNvPr id="21" name="Chu thich 1"/>
          <p:cNvSpPr txBox="1"/>
          <p:nvPr/>
        </p:nvSpPr>
        <p:spPr>
          <a:xfrm>
            <a:off x="502920" y="1407915"/>
            <a:ext cx="5547360" cy="420000"/>
          </a:xfrm>
          <a:prstGeom prst="rect">
            <a:avLst/>
          </a:prstGeom>
          <a:solidFill>
            <a:srgbClr val="16253D">
              <a:alpha val="78000"/>
            </a:srgbClr>
          </a:solidFill>
          <a:ln/>
        </p:spPr>
        <p:txBody>
          <a:bodyPr wrap="square" lIns="182880" tIns="0" rIns="91440" bIns="0" rtlCol="0" anchor="ctr"/>
          <a:lstStyle/>
          <a:p>
            <a:pPr marL="0" indent="0" algn="l">
              <a:buNone/>
            </a:pPr>
            <a:r>
              <a:rPr lang="vi-VN" sz="1600" b="1" dirty="0">
                <a:solidFill>
                  <a:srgbClr val="FFFFFF"/>
                </a:solidFill>
                <a:latin typeface="Calibri" pitchFamily="34" charset="0"/>
                <a:ea typeface="Calibri" pitchFamily="34" charset="-122"/>
                <a:cs typeface="Calibri" pitchFamily="34" charset="-120"/>
              </a:rPr>
              <a:t>Toàn cảnh Nhà máy điện phân nhôm (9/2026)</a:t>
            </a:r>
          </a:p>
        </p:txBody>
      </p:sp>
      <p:pic>
        <p:nvPicPr>
          <p:cNvPr id="22" name="Anh 2" descr="Phân xưởng điện phân nhôm"/>
          <p:cNvPicPr>
            <a:picLocks noChangeAspect="1"/>
          </p:cNvPicPr>
          <p:nvPr/>
        </p:nvPicPr>
        <p:blipFill>
          <a:blip r:embed="rId4"/>
          <a:stretch>
            <a:fillRect/>
          </a:stretch>
        </p:blipFill>
        <p:spPr>
          <a:xfrm>
            <a:off x="6141720" y="1400000"/>
            <a:ext cx="5547360" cy="2420000"/>
          </a:xfrm>
          <a:prstGeom prst="rect">
            <a:avLst/>
          </a:prstGeom>
          <a:effectLst>
            <a:outerShdw blurRad="127000" dist="38100" dir="5400000" algn="bl" rotWithShape="0">
              <a:srgbClr val="16253D">
                <a:alpha val="28000"/>
              </a:srgbClr>
            </a:outerShdw>
          </a:effectLst>
        </p:spPr>
      </p:pic>
      <p:sp>
        <p:nvSpPr>
          <p:cNvPr id="23" name="Chu thich 2"/>
          <p:cNvSpPr txBox="1"/>
          <p:nvPr/>
        </p:nvSpPr>
        <p:spPr>
          <a:xfrm>
            <a:off x="6141720" y="1407917"/>
            <a:ext cx="5547360" cy="420000"/>
          </a:xfrm>
          <a:prstGeom prst="rect">
            <a:avLst/>
          </a:prstGeom>
          <a:solidFill>
            <a:srgbClr val="16253D">
              <a:alpha val="78000"/>
            </a:srgbClr>
          </a:solidFill>
          <a:ln/>
        </p:spPr>
        <p:txBody>
          <a:bodyPr wrap="square" lIns="182880" tIns="0" rIns="91440" bIns="0" rtlCol="0" anchor="ctr"/>
          <a:lstStyle/>
          <a:p>
            <a:pPr marL="0" indent="0" algn="l">
              <a:buNone/>
            </a:pPr>
            <a:r>
              <a:rPr lang="vi-VN" sz="1600" b="1" dirty="0">
                <a:solidFill>
                  <a:srgbClr val="FFFFFF"/>
                </a:solidFill>
                <a:latin typeface="Calibri" pitchFamily="34" charset="0"/>
                <a:ea typeface="Calibri" pitchFamily="34" charset="-122"/>
                <a:cs typeface="Calibri" pitchFamily="34" charset="-120"/>
              </a:rPr>
              <a:t>Phân xưởng điện phân nhôm</a:t>
            </a:r>
          </a:p>
        </p:txBody>
      </p:sp>
      <p:pic>
        <p:nvPicPr>
          <p:cNvPr id="24" name="Anh 3" descr="Xưởng gắn cực dương (anode)"/>
          <p:cNvPicPr>
            <a:picLocks noChangeAspect="1"/>
          </p:cNvPicPr>
          <p:nvPr/>
        </p:nvPicPr>
        <p:blipFill>
          <a:blip r:embed="rId5"/>
          <a:stretch>
            <a:fillRect/>
          </a:stretch>
        </p:blipFill>
        <p:spPr>
          <a:xfrm>
            <a:off x="502920" y="3960000"/>
            <a:ext cx="5547360" cy="2420000"/>
          </a:xfrm>
          <a:prstGeom prst="rect">
            <a:avLst/>
          </a:prstGeom>
          <a:effectLst>
            <a:outerShdw blurRad="127000" dist="38100" dir="5400000" algn="bl" rotWithShape="0">
              <a:srgbClr val="16253D">
                <a:alpha val="28000"/>
              </a:srgbClr>
            </a:outerShdw>
          </a:effectLst>
        </p:spPr>
      </p:pic>
      <p:sp>
        <p:nvSpPr>
          <p:cNvPr id="25" name="Chu thich 3"/>
          <p:cNvSpPr txBox="1"/>
          <p:nvPr/>
        </p:nvSpPr>
        <p:spPr>
          <a:xfrm>
            <a:off x="502920" y="3951590"/>
            <a:ext cx="5547360" cy="420000"/>
          </a:xfrm>
          <a:prstGeom prst="rect">
            <a:avLst/>
          </a:prstGeom>
          <a:solidFill>
            <a:srgbClr val="16253D">
              <a:alpha val="78000"/>
            </a:srgbClr>
          </a:solidFill>
          <a:ln/>
        </p:spPr>
        <p:txBody>
          <a:bodyPr wrap="square" lIns="182880" tIns="0" rIns="91440" bIns="0" rtlCol="0" anchor="ctr"/>
          <a:lstStyle/>
          <a:p>
            <a:pPr marL="0" indent="0" algn="l">
              <a:buNone/>
            </a:pPr>
            <a:r>
              <a:rPr lang="vi-VN" sz="1600" b="1">
                <a:solidFill>
                  <a:srgbClr val="FFFFFF"/>
                </a:solidFill>
                <a:latin typeface="Calibri" pitchFamily="34" charset="0"/>
                <a:ea typeface="Calibri" pitchFamily="34" charset="-122"/>
                <a:cs typeface="Calibri" pitchFamily="34" charset="-120"/>
              </a:rPr>
              <a:t>Xưởng </a:t>
            </a:r>
            <a:r>
              <a:rPr lang="vi-VN" sz="1600" b="1" dirty="0">
                <a:solidFill>
                  <a:srgbClr val="FFFFFF"/>
                </a:solidFill>
                <a:latin typeface="Calibri" pitchFamily="34" charset="0"/>
                <a:ea typeface="Calibri" pitchFamily="34" charset="-122"/>
                <a:cs typeface="Calibri" pitchFamily="34" charset="-120"/>
              </a:rPr>
              <a:t>gắn cực dương (anode)</a:t>
            </a:r>
          </a:p>
        </p:txBody>
      </p:sp>
      <p:pic>
        <p:nvPicPr>
          <p:cNvPr id="26" name="Anh 4" descr="Dây chuyền đúc nhôm thỏi"/>
          <p:cNvPicPr>
            <a:picLocks noChangeAspect="1"/>
          </p:cNvPicPr>
          <p:nvPr/>
        </p:nvPicPr>
        <p:blipFill>
          <a:blip r:embed="rId6"/>
          <a:stretch>
            <a:fillRect/>
          </a:stretch>
        </p:blipFill>
        <p:spPr>
          <a:xfrm>
            <a:off x="6141720" y="3960000"/>
            <a:ext cx="5547360" cy="2420000"/>
          </a:xfrm>
          <a:prstGeom prst="rect">
            <a:avLst/>
          </a:prstGeom>
          <a:effectLst>
            <a:outerShdw blurRad="127000" dist="38100" dir="5400000" algn="bl" rotWithShape="0">
              <a:srgbClr val="16253D">
                <a:alpha val="28000"/>
              </a:srgbClr>
            </a:outerShdw>
          </a:effectLst>
        </p:spPr>
      </p:pic>
      <p:sp>
        <p:nvSpPr>
          <p:cNvPr id="27" name="Chu thich 4"/>
          <p:cNvSpPr txBox="1"/>
          <p:nvPr/>
        </p:nvSpPr>
        <p:spPr>
          <a:xfrm>
            <a:off x="6141720" y="3959757"/>
            <a:ext cx="5547360" cy="420000"/>
          </a:xfrm>
          <a:prstGeom prst="rect">
            <a:avLst/>
          </a:prstGeom>
          <a:solidFill>
            <a:srgbClr val="16253D">
              <a:alpha val="78000"/>
            </a:srgbClr>
          </a:solidFill>
          <a:ln/>
        </p:spPr>
        <p:txBody>
          <a:bodyPr wrap="square" lIns="182880" tIns="0" rIns="91440" bIns="0" rtlCol="0" anchor="ctr"/>
          <a:lstStyle/>
          <a:p>
            <a:pPr marL="0" indent="0" algn="l">
              <a:buNone/>
            </a:pPr>
            <a:r>
              <a:rPr lang="vi-VN" sz="1600" b="1" dirty="0">
                <a:solidFill>
                  <a:srgbClr val="FFFFFF"/>
                </a:solidFill>
                <a:latin typeface="Calibri" pitchFamily="34" charset="0"/>
                <a:ea typeface="Calibri" pitchFamily="34" charset="-122"/>
                <a:cs typeface="Calibri" pitchFamily="34" charset="-120"/>
              </a:rPr>
              <a:t>Dây chuyền đúc nhôm thỏi</a:t>
            </a:r>
          </a:p>
        </p:txBody>
      </p:sp>
      <p:sp>
        <p:nvSpPr>
          <p:cNvPr id="11" name="Text 7"/>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12" name="Text 8"/>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424989"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424989"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IV  KẾT QUẢ ĐẦU TƯ</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ctr">
              <a:buNone/>
            </a:pPr>
            <a:r>
              <a:rPr lang="en-US" sz="2700" b="1" dirty="0">
                <a:solidFill>
                  <a:srgbClr val="16253D"/>
                </a:solidFill>
                <a:latin typeface="Times New Roman" pitchFamily="34" charset="0"/>
                <a:ea typeface="Times New Roman" pitchFamily="34" charset="-122"/>
                <a:cs typeface="Times New Roman" pitchFamily="34" charset="-120"/>
              </a:rPr>
              <a:t>Tiến độ triển khai theo 3 phân kỳ</a:t>
            </a:r>
            <a:endParaRPr lang="en-US" sz="2700" dirty="0"/>
          </a:p>
        </p:txBody>
      </p:sp>
      <p:sp>
        <p:nvSpPr>
          <p:cNvPr id="5" name="Text 3"/>
          <p:cNvSpPr txBox="1"/>
          <p:nvPr/>
        </p:nvSpPr>
        <p:spPr>
          <a:xfrm>
            <a:off x="502920" y="1481328"/>
            <a:ext cx="10698480" cy="457200"/>
          </a:xfrm>
          <a:prstGeom prst="rect">
            <a:avLst/>
          </a:prstGeom>
          <a:noFill/>
          <a:ln/>
        </p:spPr>
        <p:txBody>
          <a:bodyPr wrap="square" lIns="0" tIns="0" rIns="0" bIns="0" rtlCol="0" anchor="ctr"/>
          <a:lstStyle/>
          <a:p>
            <a:pPr marL="0" indent="0" algn="ctr">
              <a:lnSpc>
                <a:spcPct val="120000"/>
              </a:lnSpc>
              <a:buNone/>
            </a:pPr>
            <a:r>
              <a:rPr lang="en-US" sz="1600" b="1" i="1" dirty="0">
                <a:solidFill>
                  <a:srgbClr val="5A6B80"/>
                </a:solidFill>
                <a:latin typeface="Calibri" pitchFamily="34" charset="0"/>
                <a:ea typeface="Calibri" pitchFamily="34" charset="-122"/>
                <a:cs typeface="Calibri" pitchFamily="34" charset="-120"/>
              </a:rPr>
              <a:t>Khởi công năm 2015 cùng hạ tầng KCN Nhân Cơ — vượt qua chậm tiến độ hạ tầng (~10 năm), thời tiết khắc nghiệt và dịch Covid-19 (2019–2020).</a:t>
            </a:r>
            <a:endParaRPr lang="en-US" sz="1600" b="1" dirty="0"/>
          </a:p>
        </p:txBody>
      </p:sp>
      <p:sp>
        <p:nvSpPr>
          <p:cNvPr id="6" name="Shape 4"/>
          <p:cNvSpPr/>
          <p:nvPr/>
        </p:nvSpPr>
        <p:spPr>
          <a:xfrm>
            <a:off x="502920" y="2240280"/>
            <a:ext cx="3514344" cy="4023360"/>
          </a:xfrm>
          <a:prstGeom prst="roundRect">
            <a:avLst>
              <a:gd name="adj" fmla="val 2602"/>
            </a:avLst>
          </a:prstGeom>
          <a:solidFill>
            <a:srgbClr val="16253D"/>
          </a:solidFill>
          <a:ln/>
        </p:spPr>
        <p:txBody>
          <a:bodyPr/>
          <a:lstStyle/>
          <a:p>
            <a:endParaRPr lang="en-US"/>
          </a:p>
        </p:txBody>
      </p:sp>
      <p:sp>
        <p:nvSpPr>
          <p:cNvPr id="7" name="Shape 5"/>
          <p:cNvSpPr/>
          <p:nvPr/>
        </p:nvSpPr>
        <p:spPr>
          <a:xfrm>
            <a:off x="795528" y="2532888"/>
            <a:ext cx="548640" cy="548640"/>
          </a:xfrm>
          <a:prstGeom prst="ellipse">
            <a:avLst/>
          </a:prstGeom>
          <a:solidFill>
            <a:srgbClr val="E08A2A"/>
          </a:solidFill>
          <a:ln/>
        </p:spPr>
        <p:txBody>
          <a:bodyPr/>
          <a:lstStyle/>
          <a:p>
            <a:endParaRPr lang="en-US"/>
          </a:p>
        </p:txBody>
      </p:sp>
      <p:pic>
        <p:nvPicPr>
          <p:cNvPr id="8" name="Image 0" descr="icons/check.png"/>
          <p:cNvPicPr>
            <a:picLocks noChangeAspect="1"/>
          </p:cNvPicPr>
          <p:nvPr/>
        </p:nvPicPr>
        <p:blipFill>
          <a:blip r:embed="rId3"/>
          <a:stretch>
            <a:fillRect/>
          </a:stretch>
        </p:blipFill>
        <p:spPr>
          <a:xfrm>
            <a:off x="932688" y="2670048"/>
            <a:ext cx="274320" cy="274320"/>
          </a:xfrm>
          <a:prstGeom prst="rect">
            <a:avLst/>
          </a:prstGeom>
        </p:spPr>
      </p:pic>
      <p:sp>
        <p:nvSpPr>
          <p:cNvPr id="9" name="Shape 6"/>
          <p:cNvSpPr/>
          <p:nvPr/>
        </p:nvSpPr>
        <p:spPr>
          <a:xfrm>
            <a:off x="2051304" y="2606040"/>
            <a:ext cx="1691640" cy="365760"/>
          </a:xfrm>
          <a:prstGeom prst="roundRect">
            <a:avLst>
              <a:gd name="adj" fmla="val 50000"/>
            </a:avLst>
          </a:prstGeom>
          <a:solidFill>
            <a:srgbClr val="2E7D4F"/>
          </a:solidFill>
          <a:ln/>
        </p:spPr>
        <p:txBody>
          <a:bodyPr/>
          <a:lstStyle/>
          <a:p>
            <a:endParaRPr lang="en-US"/>
          </a:p>
        </p:txBody>
      </p:sp>
      <p:sp>
        <p:nvSpPr>
          <p:cNvPr id="10" name="Text 7"/>
          <p:cNvSpPr txBox="1"/>
          <p:nvPr/>
        </p:nvSpPr>
        <p:spPr>
          <a:xfrm>
            <a:off x="2051304" y="2606040"/>
            <a:ext cx="1691640" cy="365760"/>
          </a:xfrm>
          <a:prstGeom prst="rect">
            <a:avLst/>
          </a:prstGeom>
          <a:noFill/>
          <a:ln/>
        </p:spPr>
        <p:txBody>
          <a:bodyPr wrap="square" lIns="0" tIns="0" rIns="0" bIns="0" rtlCol="0" anchor="ctr"/>
          <a:lstStyle/>
          <a:p>
            <a:pPr marL="0" indent="0" algn="ctr">
              <a:buNone/>
            </a:pPr>
            <a:r>
              <a:rPr lang="en-US" sz="1600" b="1" kern="0" spc="50" dirty="0">
                <a:solidFill>
                  <a:srgbClr val="FFFFFF"/>
                </a:solidFill>
                <a:latin typeface="Calibri" pitchFamily="34" charset="0"/>
                <a:ea typeface="Calibri" pitchFamily="34" charset="-122"/>
                <a:cs typeface="Calibri" pitchFamily="34" charset="-120"/>
              </a:rPr>
              <a:t>HOÀN THÀNH</a:t>
            </a:r>
            <a:endParaRPr lang="en-US" sz="1600" dirty="0"/>
          </a:p>
        </p:txBody>
      </p:sp>
      <p:sp>
        <p:nvSpPr>
          <p:cNvPr id="11" name="Text 8"/>
          <p:cNvSpPr txBox="1"/>
          <p:nvPr/>
        </p:nvSpPr>
        <p:spPr>
          <a:xfrm>
            <a:off x="795528" y="3246120"/>
            <a:ext cx="2929128" cy="457200"/>
          </a:xfrm>
          <a:prstGeom prst="rect">
            <a:avLst/>
          </a:prstGeom>
          <a:noFill/>
          <a:ln/>
        </p:spPr>
        <p:txBody>
          <a:bodyPr wrap="square" lIns="0" tIns="0" rIns="0" bIns="0" rtlCol="0" anchor="ctr"/>
          <a:lstStyle/>
          <a:p>
            <a:pPr marL="0" indent="0">
              <a:buNone/>
            </a:pPr>
            <a:r>
              <a:rPr lang="en-US" sz="2000" b="1" dirty="0">
                <a:solidFill>
                  <a:srgbClr val="FFFFFF"/>
                </a:solidFill>
                <a:latin typeface="Times New Roman" pitchFamily="34" charset="0"/>
                <a:ea typeface="Times New Roman" pitchFamily="34" charset="-122"/>
                <a:cs typeface="Times New Roman" pitchFamily="34" charset="-120"/>
              </a:rPr>
              <a:t>Phân kỳ 1</a:t>
            </a:r>
            <a:endParaRPr lang="en-US" sz="2000" dirty="0"/>
          </a:p>
        </p:txBody>
      </p:sp>
      <p:sp>
        <p:nvSpPr>
          <p:cNvPr id="12" name="Text 9"/>
          <p:cNvSpPr txBox="1"/>
          <p:nvPr/>
        </p:nvSpPr>
        <p:spPr>
          <a:xfrm>
            <a:off x="795528" y="3685032"/>
            <a:ext cx="2929128" cy="457200"/>
          </a:xfrm>
          <a:prstGeom prst="rect">
            <a:avLst/>
          </a:prstGeom>
          <a:noFill/>
          <a:ln/>
        </p:spPr>
        <p:txBody>
          <a:bodyPr wrap="square" lIns="0" tIns="0" rIns="0" bIns="0" rtlCol="0" anchor="ctr"/>
          <a:lstStyle/>
          <a:p>
            <a:pPr marL="0" indent="0">
              <a:buNone/>
            </a:pPr>
            <a:r>
              <a:rPr lang="en-US" sz="2200" b="1" dirty="0">
                <a:solidFill>
                  <a:srgbClr val="E08A2A"/>
                </a:solidFill>
                <a:latin typeface="Times New Roman" pitchFamily="34" charset="0"/>
                <a:ea typeface="Times New Roman" pitchFamily="34" charset="-122"/>
                <a:cs typeface="Times New Roman" pitchFamily="34" charset="-120"/>
              </a:rPr>
              <a:t>150.000 tấn/năm</a:t>
            </a:r>
            <a:endParaRPr lang="en-US" sz="2200" dirty="0"/>
          </a:p>
        </p:txBody>
      </p:sp>
      <p:sp>
        <p:nvSpPr>
          <p:cNvPr id="13" name="Text 10"/>
          <p:cNvSpPr txBox="1"/>
          <p:nvPr/>
        </p:nvSpPr>
        <p:spPr>
          <a:xfrm>
            <a:off x="795528" y="4297680"/>
            <a:ext cx="2929128" cy="1737360"/>
          </a:xfrm>
          <a:prstGeom prst="rect">
            <a:avLst/>
          </a:prstGeom>
          <a:noFill/>
          <a:ln/>
        </p:spPr>
        <p:txBody>
          <a:bodyPr wrap="square" lIns="0" tIns="0" rIns="0" bIns="0" rtlCol="0" anchor="ctr"/>
          <a:lstStyle/>
          <a:p>
            <a:pPr marL="0" indent="0">
              <a:lnSpc>
                <a:spcPct val="125000"/>
              </a:lnSpc>
              <a:buNone/>
            </a:pPr>
            <a:r>
              <a:rPr lang="en-US" sz="1600" b="1" dirty="0">
                <a:solidFill>
                  <a:srgbClr val="D9E2EC"/>
                </a:solidFill>
                <a:latin typeface="Calibri" pitchFamily="34" charset="0"/>
                <a:ea typeface="Calibri" pitchFamily="34" charset="-122"/>
                <a:cs typeface="Calibri" pitchFamily="34" charset="-120"/>
              </a:rPr>
              <a:t>Đã hoàn thành lắp đặt thiết bị và đưa vào vận hành.</a:t>
            </a:r>
            <a:endParaRPr lang="en-US" sz="1600" b="1" dirty="0"/>
          </a:p>
        </p:txBody>
      </p:sp>
      <p:sp>
        <p:nvSpPr>
          <p:cNvPr id="14" name="Shape 11"/>
          <p:cNvSpPr/>
          <p:nvPr/>
        </p:nvSpPr>
        <p:spPr>
          <a:xfrm>
            <a:off x="4337304" y="2240280"/>
            <a:ext cx="3514344" cy="4023360"/>
          </a:xfrm>
          <a:prstGeom prst="roundRect">
            <a:avLst>
              <a:gd name="adj" fmla="val 2602"/>
            </a:avLst>
          </a:prstGeom>
          <a:solidFill>
            <a:srgbClr val="EEF2F6"/>
          </a:solidFill>
          <a:ln/>
        </p:spPr>
        <p:txBody>
          <a:bodyPr/>
          <a:lstStyle/>
          <a:p>
            <a:endParaRPr lang="en-US"/>
          </a:p>
        </p:txBody>
      </p:sp>
      <p:sp>
        <p:nvSpPr>
          <p:cNvPr id="15" name="Shape 12"/>
          <p:cNvSpPr/>
          <p:nvPr/>
        </p:nvSpPr>
        <p:spPr>
          <a:xfrm>
            <a:off x="4629912" y="2532888"/>
            <a:ext cx="548640" cy="548640"/>
          </a:xfrm>
          <a:prstGeom prst="ellipse">
            <a:avLst/>
          </a:prstGeom>
          <a:solidFill>
            <a:srgbClr val="16253D"/>
          </a:solidFill>
          <a:ln/>
        </p:spPr>
        <p:txBody>
          <a:bodyPr/>
          <a:lstStyle/>
          <a:p>
            <a:endParaRPr lang="en-US"/>
          </a:p>
        </p:txBody>
      </p:sp>
      <p:pic>
        <p:nvPicPr>
          <p:cNvPr id="16" name="Image 1" descr="icons/hourglass.png"/>
          <p:cNvPicPr>
            <a:picLocks noChangeAspect="1"/>
          </p:cNvPicPr>
          <p:nvPr/>
        </p:nvPicPr>
        <p:blipFill>
          <a:blip r:embed="rId4"/>
          <a:stretch>
            <a:fillRect/>
          </a:stretch>
        </p:blipFill>
        <p:spPr>
          <a:xfrm>
            <a:off x="4767072" y="2670048"/>
            <a:ext cx="274320" cy="274320"/>
          </a:xfrm>
          <a:prstGeom prst="rect">
            <a:avLst/>
          </a:prstGeom>
        </p:spPr>
      </p:pic>
      <p:sp>
        <p:nvSpPr>
          <p:cNvPr id="17" name="Shape 13"/>
          <p:cNvSpPr/>
          <p:nvPr/>
        </p:nvSpPr>
        <p:spPr>
          <a:xfrm>
            <a:off x="5885688" y="2606040"/>
            <a:ext cx="1691640" cy="365760"/>
          </a:xfrm>
          <a:prstGeom prst="roundRect">
            <a:avLst>
              <a:gd name="adj" fmla="val 50000"/>
            </a:avLst>
          </a:prstGeom>
          <a:solidFill>
            <a:srgbClr val="B8660F"/>
          </a:solidFill>
          <a:ln/>
        </p:spPr>
        <p:txBody>
          <a:bodyPr/>
          <a:lstStyle/>
          <a:p>
            <a:endParaRPr lang="en-US"/>
          </a:p>
        </p:txBody>
      </p:sp>
      <p:sp>
        <p:nvSpPr>
          <p:cNvPr id="18" name="Text 14"/>
          <p:cNvSpPr txBox="1"/>
          <p:nvPr/>
        </p:nvSpPr>
        <p:spPr>
          <a:xfrm>
            <a:off x="5885688" y="2606040"/>
            <a:ext cx="1691640" cy="365760"/>
          </a:xfrm>
          <a:prstGeom prst="rect">
            <a:avLst/>
          </a:prstGeom>
          <a:noFill/>
          <a:ln/>
        </p:spPr>
        <p:txBody>
          <a:bodyPr wrap="square" lIns="0" tIns="0" rIns="0" bIns="0" rtlCol="0" anchor="ctr"/>
          <a:lstStyle/>
          <a:p>
            <a:pPr marL="0" indent="0" algn="ctr">
              <a:buNone/>
            </a:pPr>
            <a:r>
              <a:rPr lang="en-US" sz="1600" b="1" kern="0" spc="50" dirty="0">
                <a:solidFill>
                  <a:srgbClr val="FFFFFF"/>
                </a:solidFill>
                <a:latin typeface="Calibri" pitchFamily="34" charset="0"/>
                <a:ea typeface="Calibri" pitchFamily="34" charset="-122"/>
                <a:cs typeface="Calibri" pitchFamily="34" charset="-120"/>
              </a:rPr>
              <a:t>DỰ KIẾN Q4/2026</a:t>
            </a:r>
            <a:endParaRPr lang="en-US" sz="1600" dirty="0"/>
          </a:p>
        </p:txBody>
      </p:sp>
      <p:sp>
        <p:nvSpPr>
          <p:cNvPr id="19" name="Text 15"/>
          <p:cNvSpPr txBox="1"/>
          <p:nvPr/>
        </p:nvSpPr>
        <p:spPr>
          <a:xfrm>
            <a:off x="4629912" y="3246120"/>
            <a:ext cx="2929128" cy="45720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Phân kỳ 2</a:t>
            </a:r>
            <a:endParaRPr lang="en-US" sz="2000" dirty="0"/>
          </a:p>
        </p:txBody>
      </p:sp>
      <p:sp>
        <p:nvSpPr>
          <p:cNvPr id="20" name="Text 16"/>
          <p:cNvSpPr txBox="1"/>
          <p:nvPr/>
        </p:nvSpPr>
        <p:spPr>
          <a:xfrm>
            <a:off x="4629912" y="3685032"/>
            <a:ext cx="2929128" cy="457200"/>
          </a:xfrm>
          <a:prstGeom prst="rect">
            <a:avLst/>
          </a:prstGeom>
          <a:noFill/>
          <a:ln/>
        </p:spPr>
        <p:txBody>
          <a:bodyPr wrap="square" lIns="0" tIns="0" rIns="0" bIns="0" rtlCol="0" anchor="ctr"/>
          <a:lstStyle/>
          <a:p>
            <a:pPr marL="0" indent="0">
              <a:buNone/>
            </a:pPr>
            <a:r>
              <a:rPr lang="en-US" sz="2200" b="1" dirty="0">
                <a:solidFill>
                  <a:srgbClr val="E08A2A"/>
                </a:solidFill>
                <a:latin typeface="Times New Roman" pitchFamily="34" charset="0"/>
                <a:ea typeface="Times New Roman" pitchFamily="34" charset="-122"/>
                <a:cs typeface="Times New Roman" pitchFamily="34" charset="-120"/>
              </a:rPr>
              <a:t>300.000 tấn/năm</a:t>
            </a:r>
            <a:endParaRPr lang="en-US" sz="2200" dirty="0"/>
          </a:p>
        </p:txBody>
      </p:sp>
      <p:sp>
        <p:nvSpPr>
          <p:cNvPr id="21" name="Text 17"/>
          <p:cNvSpPr txBox="1"/>
          <p:nvPr/>
        </p:nvSpPr>
        <p:spPr>
          <a:xfrm>
            <a:off x="4629912" y="4297680"/>
            <a:ext cx="2929128" cy="173736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Chủ đầu tư cùng Tổng thầu NFC </a:t>
            </a:r>
            <a:r>
              <a:rPr lang="en-US" sz="1600" b="1" dirty="0" err="1">
                <a:solidFill>
                  <a:srgbClr val="5A6B80"/>
                </a:solidFill>
                <a:latin typeface="Calibri" pitchFamily="34" charset="0"/>
                <a:ea typeface="Calibri" pitchFamily="34" charset="-122"/>
                <a:cs typeface="Calibri" pitchFamily="34" charset="-120"/>
              </a:rPr>
              <a:t>đang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đẩy</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nhanh</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tiến</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độ</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lắp</a:t>
            </a:r>
            <a:r>
              <a:rPr lang="en-US" sz="1600" b="1" dirty="0">
                <a:solidFill>
                  <a:srgbClr val="5A6B80"/>
                </a:solidFill>
                <a:latin typeface="Calibri" pitchFamily="34" charset="0"/>
                <a:ea typeface="Calibri" pitchFamily="34" charset="-122"/>
                <a:cs typeface="Calibri" pitchFamily="34" charset="-120"/>
              </a:rPr>
              <a:t> đặt thiết bị.</a:t>
            </a:r>
            <a:endParaRPr lang="en-US" sz="1600" b="1" dirty="0"/>
          </a:p>
        </p:txBody>
      </p:sp>
      <p:sp>
        <p:nvSpPr>
          <p:cNvPr id="22" name="Shape 18"/>
          <p:cNvSpPr/>
          <p:nvPr/>
        </p:nvSpPr>
        <p:spPr>
          <a:xfrm>
            <a:off x="8171688" y="2240280"/>
            <a:ext cx="3514344" cy="4023360"/>
          </a:xfrm>
          <a:prstGeom prst="roundRect">
            <a:avLst>
              <a:gd name="adj" fmla="val 2602"/>
            </a:avLst>
          </a:prstGeom>
          <a:solidFill>
            <a:srgbClr val="EEF2F6"/>
          </a:solidFill>
          <a:ln/>
        </p:spPr>
        <p:txBody>
          <a:bodyPr/>
          <a:lstStyle/>
          <a:p>
            <a:endParaRPr lang="en-US"/>
          </a:p>
        </p:txBody>
      </p:sp>
      <p:sp>
        <p:nvSpPr>
          <p:cNvPr id="23" name="Shape 19"/>
          <p:cNvSpPr/>
          <p:nvPr/>
        </p:nvSpPr>
        <p:spPr>
          <a:xfrm>
            <a:off x="8464296" y="2532888"/>
            <a:ext cx="548640" cy="548640"/>
          </a:xfrm>
          <a:prstGeom prst="ellipse">
            <a:avLst/>
          </a:prstGeom>
          <a:solidFill>
            <a:srgbClr val="16253D"/>
          </a:solidFill>
          <a:ln/>
        </p:spPr>
        <p:txBody>
          <a:bodyPr/>
          <a:lstStyle/>
          <a:p>
            <a:endParaRPr lang="en-US"/>
          </a:p>
        </p:txBody>
      </p:sp>
      <p:pic>
        <p:nvPicPr>
          <p:cNvPr id="24" name="Image 2" descr="icons/clock.png"/>
          <p:cNvPicPr>
            <a:picLocks noChangeAspect="1"/>
          </p:cNvPicPr>
          <p:nvPr/>
        </p:nvPicPr>
        <p:blipFill>
          <a:blip r:embed="rId5"/>
          <a:stretch>
            <a:fillRect/>
          </a:stretch>
        </p:blipFill>
        <p:spPr>
          <a:xfrm>
            <a:off x="8601456" y="2670048"/>
            <a:ext cx="274320" cy="274320"/>
          </a:xfrm>
          <a:prstGeom prst="rect">
            <a:avLst/>
          </a:prstGeom>
        </p:spPr>
      </p:pic>
      <p:sp>
        <p:nvSpPr>
          <p:cNvPr id="25" name="Shape 20"/>
          <p:cNvSpPr/>
          <p:nvPr/>
        </p:nvSpPr>
        <p:spPr>
          <a:xfrm>
            <a:off x="9720072" y="2606040"/>
            <a:ext cx="1691640" cy="365760"/>
          </a:xfrm>
          <a:prstGeom prst="roundRect">
            <a:avLst>
              <a:gd name="adj" fmla="val 50000"/>
            </a:avLst>
          </a:prstGeom>
          <a:solidFill>
            <a:srgbClr val="24405F"/>
          </a:solidFill>
          <a:ln/>
        </p:spPr>
        <p:txBody>
          <a:bodyPr/>
          <a:lstStyle/>
          <a:p>
            <a:endParaRPr lang="en-US"/>
          </a:p>
        </p:txBody>
      </p:sp>
      <p:sp>
        <p:nvSpPr>
          <p:cNvPr id="26" name="Text 21"/>
          <p:cNvSpPr txBox="1"/>
          <p:nvPr/>
        </p:nvSpPr>
        <p:spPr>
          <a:xfrm>
            <a:off x="9720072" y="2606040"/>
            <a:ext cx="1691640" cy="365760"/>
          </a:xfrm>
          <a:prstGeom prst="rect">
            <a:avLst/>
          </a:prstGeom>
          <a:noFill/>
          <a:ln/>
        </p:spPr>
        <p:txBody>
          <a:bodyPr wrap="square" lIns="0" tIns="0" rIns="0" bIns="0" rtlCol="0" anchor="ctr"/>
          <a:lstStyle/>
          <a:p>
            <a:pPr marL="0" indent="0" algn="ctr">
              <a:buNone/>
            </a:pPr>
            <a:r>
              <a:rPr lang="en-US" sz="1600" b="1" kern="0" spc="50" dirty="0">
                <a:solidFill>
                  <a:srgbClr val="FFFFFF"/>
                </a:solidFill>
                <a:latin typeface="Calibri" pitchFamily="34" charset="0"/>
                <a:ea typeface="Calibri" pitchFamily="34" charset="-122"/>
                <a:cs typeface="Calibri" pitchFamily="34" charset="-120"/>
              </a:rPr>
              <a:t>DỰ KIẾN Q1/2027</a:t>
            </a:r>
            <a:endParaRPr lang="en-US" sz="1600" dirty="0"/>
          </a:p>
        </p:txBody>
      </p:sp>
      <p:sp>
        <p:nvSpPr>
          <p:cNvPr id="27" name="Text 22"/>
          <p:cNvSpPr txBox="1"/>
          <p:nvPr/>
        </p:nvSpPr>
        <p:spPr>
          <a:xfrm>
            <a:off x="8464296" y="3246120"/>
            <a:ext cx="2929128" cy="45720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Phân kỳ 3</a:t>
            </a:r>
            <a:endParaRPr lang="en-US" sz="2000" dirty="0"/>
          </a:p>
        </p:txBody>
      </p:sp>
      <p:sp>
        <p:nvSpPr>
          <p:cNvPr id="28" name="Text 23"/>
          <p:cNvSpPr txBox="1"/>
          <p:nvPr/>
        </p:nvSpPr>
        <p:spPr>
          <a:xfrm>
            <a:off x="8464296" y="3685032"/>
            <a:ext cx="2929128" cy="457200"/>
          </a:xfrm>
          <a:prstGeom prst="rect">
            <a:avLst/>
          </a:prstGeom>
          <a:noFill/>
          <a:ln/>
        </p:spPr>
        <p:txBody>
          <a:bodyPr wrap="square" lIns="0" tIns="0" rIns="0" bIns="0" rtlCol="0" anchor="ctr"/>
          <a:lstStyle/>
          <a:p>
            <a:pPr marL="0" indent="0">
              <a:buNone/>
            </a:pPr>
            <a:r>
              <a:rPr lang="en-US" sz="2200" b="1" dirty="0">
                <a:solidFill>
                  <a:srgbClr val="E08A2A"/>
                </a:solidFill>
                <a:latin typeface="Times New Roman" pitchFamily="34" charset="0"/>
                <a:ea typeface="Times New Roman" pitchFamily="34" charset="-122"/>
                <a:cs typeface="Times New Roman" pitchFamily="34" charset="-120"/>
              </a:rPr>
              <a:t>450.000 tấn/năm</a:t>
            </a:r>
            <a:endParaRPr lang="en-US" sz="2200" dirty="0"/>
          </a:p>
        </p:txBody>
      </p:sp>
      <p:sp>
        <p:nvSpPr>
          <p:cNvPr id="29" name="Text 24"/>
          <p:cNvSpPr txBox="1"/>
          <p:nvPr/>
        </p:nvSpPr>
        <p:spPr>
          <a:xfrm>
            <a:off x="8464296" y="4297680"/>
            <a:ext cx="2929128" cy="1737360"/>
          </a:xfrm>
          <a:prstGeom prst="rect">
            <a:avLst/>
          </a:prstGeom>
          <a:noFill/>
          <a:ln/>
        </p:spPr>
        <p:txBody>
          <a:bodyPr wrap="square" lIns="0" tIns="0" rIns="0" bIns="0" rtlCol="0" anchor="ctr"/>
          <a:lstStyle/>
          <a:p>
            <a:pPr marL="0" indent="0">
              <a:lnSpc>
                <a:spcPct val="125000"/>
              </a:lnSpc>
              <a:buNone/>
            </a:pPr>
            <a:r>
              <a:rPr lang="en-US" sz="1600" b="1" dirty="0">
                <a:solidFill>
                  <a:srgbClr val="5A6B80"/>
                </a:solidFill>
                <a:latin typeface="Calibri" pitchFamily="34" charset="0"/>
                <a:ea typeface="Calibri" pitchFamily="34" charset="-122"/>
                <a:cs typeface="Calibri" pitchFamily="34" charset="-120"/>
              </a:rPr>
              <a:t>Hoàn thành đầu tư — đạt công suất thiết </a:t>
            </a:r>
            <a:r>
              <a:rPr lang="en-US" sz="1600" b="1" dirty="0" err="1">
                <a:solidFill>
                  <a:srgbClr val="5A6B80"/>
                </a:solidFill>
                <a:latin typeface="Calibri" pitchFamily="34" charset="0"/>
                <a:ea typeface="Calibri" pitchFamily="34" charset="-122"/>
                <a:cs typeface="Calibri" pitchFamily="34" charset="-120"/>
              </a:rPr>
              <a:t>kế</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Dự</a:t>
            </a:r>
            <a:r>
              <a:rPr lang="en-US" sz="1600" b="1" dirty="0">
                <a:solidFill>
                  <a:srgbClr val="5A6B80"/>
                </a:solidFill>
                <a:latin typeface="Calibri" pitchFamily="34" charset="0"/>
                <a:ea typeface="Calibri" pitchFamily="34" charset="-122"/>
                <a:cs typeface="Calibri" pitchFamily="34" charset="-120"/>
              </a:rPr>
              <a:t> án.</a:t>
            </a:r>
            <a:endParaRPr lang="en-US" sz="1600" b="1" dirty="0"/>
          </a:p>
        </p:txBody>
      </p:sp>
      <p:sp>
        <p:nvSpPr>
          <p:cNvPr id="30" name="Text 25"/>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31" name="Text 26"/>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Band"/>
          <p:cNvSpPr/>
          <p:nvPr/>
        </p:nvSpPr>
        <p:spPr>
          <a:xfrm>
            <a:off x="0" y="4846320"/>
            <a:ext cx="12192000" cy="2011680"/>
          </a:xfrm>
          <a:prstGeom prst="rect">
            <a:avLst/>
          </a:prstGeom>
          <a:solidFill>
            <a:srgbClr val="0E1826">
              <a:alpha val="88000"/>
            </a:srgbClr>
          </a:solidFill>
          <a:ln/>
        </p:spPr>
        <p:txBody>
          <a:bodyPr/>
          <a:lstStyle/>
          <a:p>
            <a:endParaRPr lang="vi-VN"/>
          </a:p>
        </p:txBody>
      </p:sp>
      <p:sp>
        <p:nvSpPr>
          <p:cNvPr id="3" name="Accent"/>
          <p:cNvSpPr/>
          <p:nvPr/>
        </p:nvSpPr>
        <p:spPr>
          <a:xfrm>
            <a:off x="0" y="4846320"/>
            <a:ext cx="12192000" cy="45720"/>
          </a:xfrm>
          <a:prstGeom prst="rect">
            <a:avLst/>
          </a:prstGeom>
          <a:solidFill>
            <a:srgbClr val="E08A2A"/>
          </a:solidFill>
          <a:ln/>
        </p:spPr>
        <p:txBody>
          <a:bodyPr/>
          <a:lstStyle/>
          <a:p>
            <a:endParaRPr lang="vi-VN"/>
          </a:p>
        </p:txBody>
      </p:sp>
      <p:sp>
        <p:nvSpPr>
          <p:cNvPr id="4" name="Flag circle"/>
          <p:cNvSpPr/>
          <p:nvPr/>
        </p:nvSpPr>
        <p:spPr>
          <a:xfrm>
            <a:off x="502920" y="5074920"/>
            <a:ext cx="457200" cy="457200"/>
          </a:xfrm>
          <a:prstGeom prst="ellipse">
            <a:avLst/>
          </a:prstGeom>
          <a:solidFill>
            <a:srgbClr val="E08A2A"/>
          </a:solidFill>
          <a:ln/>
        </p:spPr>
        <p:txBody>
          <a:bodyPr/>
          <a:lstStyle/>
          <a:p>
            <a:endParaRPr lang="vi-VN"/>
          </a:p>
        </p:txBody>
      </p:sp>
      <p:pic>
        <p:nvPicPr>
          <p:cNvPr id="6" name="Image 0" descr="icons/flag.png"/>
          <p:cNvPicPr>
            <a:picLocks noChangeAspect="1"/>
          </p:cNvPicPr>
          <p:nvPr/>
        </p:nvPicPr>
        <p:blipFill>
          <a:blip r:embed="rId4"/>
          <a:stretch>
            <a:fillRect/>
          </a:stretch>
        </p:blipFill>
        <p:spPr>
          <a:xfrm>
            <a:off x="594360" y="5166360"/>
            <a:ext cx="274320" cy="274320"/>
          </a:xfrm>
          <a:prstGeom prst="rect">
            <a:avLst/>
          </a:prstGeom>
        </p:spPr>
      </p:pic>
      <p:sp>
        <p:nvSpPr>
          <p:cNvPr id="7" name="Tag"/>
          <p:cNvSpPr txBox="1"/>
          <p:nvPr/>
        </p:nvSpPr>
        <p:spPr>
          <a:xfrm>
            <a:off x="1097280" y="5074920"/>
            <a:ext cx="2600000" cy="457200"/>
          </a:xfrm>
          <a:prstGeom prst="rect">
            <a:avLst/>
          </a:prstGeom>
          <a:noFill/>
          <a:ln/>
        </p:spPr>
        <p:txBody>
          <a:bodyPr wrap="square" lIns="0" tIns="0" rIns="0" bIns="0" rtlCol="0" anchor="ctr"/>
          <a:lstStyle/>
          <a:p>
            <a:pPr marL="0" indent="0" algn="l">
              <a:buNone/>
            </a:pPr>
            <a:r>
              <a:rPr lang="vi-VN" sz="1300" b="1" spc="200" dirty="0">
                <a:solidFill>
                  <a:srgbClr val="E08A2A"/>
                </a:solidFill>
                <a:latin typeface="Calibri" pitchFamily="34" charset="0"/>
                <a:ea typeface="Calibri" pitchFamily="34" charset="-122"/>
                <a:cs typeface="Calibri" pitchFamily="34" charset="-120"/>
              </a:rPr>
              <a:t>CỘT MỐC LỊCH SỬ</a:t>
            </a:r>
          </a:p>
        </p:txBody>
      </p:sp>
      <p:sp>
        <p:nvSpPr>
          <p:cNvPr id="8" name="Date"/>
          <p:cNvSpPr txBox="1"/>
          <p:nvPr/>
        </p:nvSpPr>
        <p:spPr>
          <a:xfrm>
            <a:off x="502920" y="5623560"/>
            <a:ext cx="3300000" cy="777240"/>
          </a:xfrm>
          <a:prstGeom prst="rect">
            <a:avLst/>
          </a:prstGeom>
          <a:noFill/>
          <a:ln/>
        </p:spPr>
        <p:txBody>
          <a:bodyPr wrap="square" lIns="0" tIns="0" rIns="0" bIns="0" rtlCol="0" anchor="ctr"/>
          <a:lstStyle/>
          <a:p>
            <a:pPr marL="0" indent="0" algn="l">
              <a:buNone/>
            </a:pPr>
            <a:r>
              <a:rPr lang="vi-VN" sz="4400" b="1" dirty="0">
                <a:solidFill>
                  <a:srgbClr val="FFFFFF"/>
                </a:solidFill>
                <a:latin typeface="Times New Roman" pitchFamily="34" charset="0"/>
                <a:ea typeface="Times New Roman" pitchFamily="34" charset="-122"/>
                <a:cs typeface="Times New Roman" pitchFamily="34" charset="-120"/>
              </a:rPr>
              <a:t>26/7/2026</a:t>
            </a:r>
          </a:p>
        </p:txBody>
      </p:sp>
      <p:sp>
        <p:nvSpPr>
          <p:cNvPr id="9" name="Desc"/>
          <p:cNvSpPr txBox="1"/>
          <p:nvPr/>
        </p:nvSpPr>
        <p:spPr>
          <a:xfrm>
            <a:off x="4023360" y="5074920"/>
            <a:ext cx="4480560" cy="1325880"/>
          </a:xfrm>
          <a:prstGeom prst="rect">
            <a:avLst/>
          </a:prstGeom>
          <a:noFill/>
          <a:ln/>
        </p:spPr>
        <p:txBody>
          <a:bodyPr wrap="square" lIns="0" tIns="0" rIns="0" bIns="0" rtlCol="0" anchor="t"/>
          <a:lstStyle/>
          <a:p>
            <a:pPr marL="0" indent="0" algn="l">
              <a:buNone/>
            </a:pPr>
            <a:r>
              <a:rPr lang="vi-VN" sz="1800" b="1" dirty="0">
                <a:solidFill>
                  <a:srgbClr val="E08A2A"/>
                </a:solidFill>
                <a:latin typeface="Times New Roman" pitchFamily="34" charset="0"/>
                <a:ea typeface="Times New Roman" pitchFamily="34" charset="-122"/>
                <a:cs typeface="Times New Roman" pitchFamily="34" charset="-120"/>
              </a:rPr>
              <a:t>Lễ công bố Sản phẩm nhôm thỏi đầu tiên của Việt Nam</a:t>
            </a:r>
          </a:p>
          <a:p>
            <a:pPr marL="0" indent="0">
              <a:lnSpc>
                <a:spcPct val="120000"/>
              </a:lnSpc>
              <a:spcBef>
                <a:spcPts val="600"/>
              </a:spcBef>
              <a:buNone/>
            </a:pPr>
            <a:r>
              <a:rPr lang="vi-VN" sz="1300" dirty="0">
                <a:solidFill>
                  <a:srgbClr val="D9E2EC"/>
                </a:solidFill>
                <a:latin typeface="Calibri" pitchFamily="34" charset="0"/>
                <a:ea typeface="Calibri" pitchFamily="34" charset="-122"/>
                <a:cs typeface="Calibri" pitchFamily="34" charset="-120"/>
              </a:rPr>
              <a:t>Đánh dấu lần đầu tiên Việt Nam sản xuất thành công nhôm thỏi bằng công nghệ cao, hoàn thiện mắt xích cuối cùng trong chuỗi giá trị từ khai thác bôxít, sản xuất alumin đến luyện nhôm.</a:t>
            </a:r>
          </a:p>
        </p:txBody>
      </p:sp>
      <p:sp>
        <p:nvSpPr>
          <p:cNvPr id="11" name="Card"/>
          <p:cNvSpPr/>
          <p:nvPr/>
        </p:nvSpPr>
        <p:spPr>
          <a:xfrm>
            <a:off x="8778240" y="5074920"/>
            <a:ext cx="2910840" cy="1325880"/>
          </a:xfrm>
          <a:prstGeom prst="roundRect">
            <a:avLst/>
          </a:prstGeom>
          <a:solidFill>
            <a:srgbClr val="16253D">
              <a:alpha val="90000"/>
            </a:srgbClr>
          </a:solidFill>
          <a:ln/>
        </p:spPr>
        <p:txBody>
          <a:bodyPr/>
          <a:lstStyle/>
          <a:p>
            <a:endParaRPr lang="vi-VN"/>
          </a:p>
        </p:txBody>
      </p:sp>
      <p:sp>
        <p:nvSpPr>
          <p:cNvPr id="12" name="Pct"/>
          <p:cNvSpPr txBox="1"/>
          <p:nvPr/>
        </p:nvSpPr>
        <p:spPr>
          <a:xfrm>
            <a:off x="8900160" y="5120640"/>
            <a:ext cx="2667000" cy="640080"/>
          </a:xfrm>
          <a:prstGeom prst="rect">
            <a:avLst/>
          </a:prstGeom>
          <a:noFill/>
          <a:ln/>
        </p:spPr>
        <p:txBody>
          <a:bodyPr wrap="square" lIns="0" tIns="0" rIns="0" bIns="0" rtlCol="0" anchor="ctr"/>
          <a:lstStyle/>
          <a:p>
            <a:pPr marL="0" indent="0" algn="ctr">
              <a:buNone/>
            </a:pPr>
            <a:r>
              <a:rPr lang="vi-VN" sz="3200" b="1" dirty="0">
                <a:solidFill>
                  <a:srgbClr val="E08A2A"/>
                </a:solidFill>
                <a:latin typeface="Times New Roman" pitchFamily="34" charset="0"/>
                <a:ea typeface="Times New Roman" pitchFamily="34" charset="-122"/>
                <a:cs typeface="Times New Roman" pitchFamily="34" charset="-120"/>
              </a:rPr>
              <a:t>99,71%</a:t>
            </a:r>
          </a:p>
        </p:txBody>
      </p:sp>
      <p:sp>
        <p:nvSpPr>
          <p:cNvPr id="13" name="PctDesc"/>
          <p:cNvSpPr txBox="1"/>
          <p:nvPr/>
        </p:nvSpPr>
        <p:spPr>
          <a:xfrm>
            <a:off x="8900160" y="5760720"/>
            <a:ext cx="2667000" cy="594360"/>
          </a:xfrm>
          <a:prstGeom prst="rect">
            <a:avLst/>
          </a:prstGeom>
          <a:noFill/>
          <a:ln/>
        </p:spPr>
        <p:txBody>
          <a:bodyPr wrap="square" lIns="0" tIns="0" rIns="0" bIns="0" rtlCol="0" anchor="ctr"/>
          <a:lstStyle/>
          <a:p>
            <a:pPr marL="0" indent="0" algn="ctr">
              <a:lnSpc>
                <a:spcPct val="115000"/>
              </a:lnSpc>
              <a:buNone/>
            </a:pPr>
            <a:r>
              <a:rPr lang="vi-VN" sz="1200" b="1" dirty="0">
                <a:solidFill>
                  <a:srgbClr val="D9E2EC"/>
                </a:solidFill>
                <a:latin typeface="Calibri" pitchFamily="34" charset="0"/>
                <a:ea typeface="Calibri" pitchFamily="34" charset="-122"/>
                <a:cs typeface="Calibri" pitchFamily="34" charset="-120"/>
              </a:rPr>
              <a:t>Độ tinh khiết nhôm thỏi xuất xưởng — đạt tiêu chuẩn quốc tế.</a:t>
            </a:r>
          </a:p>
        </p:txBody>
      </p:sp>
      <p:sp>
        <p:nvSpPr>
          <p:cNvPr id="14" name="Text 11"/>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8CA0B8"/>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15" name="Text 12"/>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8CA0B8"/>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2856586" cy="329184"/>
          </a:xfrm>
          <a:prstGeom prst="roundRect">
            <a:avLst>
              <a:gd name="adj" fmla="val 50000"/>
            </a:avLst>
          </a:prstGeom>
          <a:solidFill>
            <a:srgbClr val="E08A2A"/>
          </a:solidFill>
          <a:ln/>
        </p:spPr>
        <p:txBody>
          <a:bodyPr/>
          <a:lstStyle/>
          <a:p>
            <a:endParaRPr lang="en-US"/>
          </a:p>
        </p:txBody>
      </p:sp>
      <p:sp>
        <p:nvSpPr>
          <p:cNvPr id="3" name="Text 1"/>
          <p:cNvSpPr txBox="1"/>
          <p:nvPr/>
        </p:nvSpPr>
        <p:spPr>
          <a:xfrm>
            <a:off x="502920" y="384048"/>
            <a:ext cx="2856586" cy="329184"/>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Calibri" pitchFamily="34" charset="0"/>
                <a:ea typeface="Calibri" pitchFamily="34" charset="-122"/>
                <a:cs typeface="Calibri" pitchFamily="34" charset="-120"/>
              </a:rPr>
              <a:t>IV  Ý NGHĨA &amp; TÁC ĐỘNG</a:t>
            </a:r>
            <a:endParaRPr lang="en-US" sz="1400" b="1" dirty="0"/>
          </a:p>
        </p:txBody>
      </p:sp>
      <p:sp>
        <p:nvSpPr>
          <p:cNvPr id="4" name="Text 2"/>
          <p:cNvSpPr txBox="1"/>
          <p:nvPr/>
        </p:nvSpPr>
        <p:spPr>
          <a:xfrm>
            <a:off x="502920" y="896112"/>
            <a:ext cx="11155680" cy="685800"/>
          </a:xfrm>
          <a:prstGeom prst="rect">
            <a:avLst/>
          </a:prstGeom>
          <a:noFill/>
          <a:ln/>
        </p:spPr>
        <p:txBody>
          <a:bodyPr wrap="square" lIns="0" tIns="0" rIns="0" bIns="0" rtlCol="0" anchor="ctr"/>
          <a:lstStyle/>
          <a:p>
            <a:pPr marL="0" indent="0" algn="l">
              <a:buNone/>
            </a:pPr>
            <a:r>
              <a:rPr lang="en-US" sz="2700" b="1" dirty="0">
                <a:solidFill>
                  <a:srgbClr val="16253D"/>
                </a:solidFill>
                <a:latin typeface="Times New Roman" pitchFamily="34" charset="0"/>
                <a:ea typeface="Times New Roman" pitchFamily="34" charset="-122"/>
                <a:cs typeface="Times New Roman" pitchFamily="34" charset="-120"/>
              </a:rPr>
              <a:t>Hiệu </a:t>
            </a:r>
            <a:r>
              <a:rPr lang="en-US" sz="2700" b="1" dirty="0" err="1">
                <a:solidFill>
                  <a:srgbClr val="16253D"/>
                </a:solidFill>
                <a:latin typeface="Times New Roman" pitchFamily="34" charset="0"/>
                <a:ea typeface="Times New Roman" pitchFamily="34" charset="-122"/>
                <a:cs typeface="Times New Roman" pitchFamily="34" charset="-120"/>
              </a:rPr>
              <a:t>quả</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kinh</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tế</a:t>
            </a:r>
            <a:r>
              <a:rPr lang="en-US" sz="2700" b="1" dirty="0">
                <a:solidFill>
                  <a:srgbClr val="16253D"/>
                </a:solidFill>
                <a:latin typeface="Times New Roman" pitchFamily="34" charset="0"/>
                <a:ea typeface="Times New Roman" pitchFamily="34" charset="-122"/>
                <a:cs typeface="Times New Roman" pitchFamily="34" charset="-120"/>
              </a:rPr>
              <a:t> - </a:t>
            </a:r>
            <a:r>
              <a:rPr lang="en-US" sz="2700" b="1" dirty="0" err="1">
                <a:solidFill>
                  <a:srgbClr val="16253D"/>
                </a:solidFill>
                <a:latin typeface="Times New Roman" pitchFamily="34" charset="0"/>
                <a:ea typeface="Times New Roman" pitchFamily="34" charset="-122"/>
                <a:cs typeface="Times New Roman" pitchFamily="34" charset="-120"/>
              </a:rPr>
              <a:t>xã</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hội</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của</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Dự</a:t>
            </a:r>
            <a:r>
              <a:rPr lang="en-US" sz="2700" b="1" dirty="0">
                <a:solidFill>
                  <a:srgbClr val="16253D"/>
                </a:solidFill>
                <a:latin typeface="Times New Roman" pitchFamily="34" charset="0"/>
                <a:ea typeface="Times New Roman" pitchFamily="34" charset="-122"/>
                <a:cs typeface="Times New Roman" pitchFamily="34" charset="-120"/>
              </a:rPr>
              <a:t> </a:t>
            </a:r>
            <a:r>
              <a:rPr lang="en-US" sz="2700" b="1" dirty="0" err="1">
                <a:solidFill>
                  <a:srgbClr val="16253D"/>
                </a:solidFill>
                <a:latin typeface="Times New Roman" pitchFamily="34" charset="0"/>
                <a:ea typeface="Times New Roman" pitchFamily="34" charset="-122"/>
                <a:cs typeface="Times New Roman" pitchFamily="34" charset="-120"/>
              </a:rPr>
              <a:t>án</a:t>
            </a:r>
            <a:endParaRPr lang="en-US" sz="2700" dirty="0"/>
          </a:p>
        </p:txBody>
      </p:sp>
      <p:sp>
        <p:nvSpPr>
          <p:cNvPr id="5" name="Shape 3"/>
          <p:cNvSpPr/>
          <p:nvPr/>
        </p:nvSpPr>
        <p:spPr>
          <a:xfrm>
            <a:off x="502920" y="1783080"/>
            <a:ext cx="3544824" cy="2148840"/>
          </a:xfrm>
          <a:prstGeom prst="roundRect">
            <a:avLst>
              <a:gd name="adj" fmla="val 4255"/>
            </a:avLst>
          </a:prstGeom>
          <a:solidFill>
            <a:srgbClr val="EEF2F6"/>
          </a:solidFill>
          <a:ln/>
        </p:spPr>
        <p:txBody>
          <a:bodyPr/>
          <a:lstStyle/>
          <a:p>
            <a:endParaRPr lang="en-US"/>
          </a:p>
        </p:txBody>
      </p:sp>
      <p:sp>
        <p:nvSpPr>
          <p:cNvPr id="6" name="Shape 4"/>
          <p:cNvSpPr/>
          <p:nvPr/>
        </p:nvSpPr>
        <p:spPr>
          <a:xfrm>
            <a:off x="758952" y="2039112"/>
            <a:ext cx="512064" cy="512064"/>
          </a:xfrm>
          <a:prstGeom prst="ellipse">
            <a:avLst/>
          </a:prstGeom>
          <a:solidFill>
            <a:srgbClr val="16253D"/>
          </a:solidFill>
          <a:ln/>
        </p:spPr>
        <p:txBody>
          <a:bodyPr/>
          <a:lstStyle/>
          <a:p>
            <a:endParaRPr lang="en-US"/>
          </a:p>
        </p:txBody>
      </p:sp>
      <p:pic>
        <p:nvPicPr>
          <p:cNvPr id="7" name="Image 0" descr="icons/chart.png"/>
          <p:cNvPicPr>
            <a:picLocks noChangeAspect="1"/>
          </p:cNvPicPr>
          <p:nvPr/>
        </p:nvPicPr>
        <p:blipFill>
          <a:blip r:embed="rId3"/>
          <a:stretch>
            <a:fillRect/>
          </a:stretch>
        </p:blipFill>
        <p:spPr>
          <a:xfrm>
            <a:off x="886968" y="2167128"/>
            <a:ext cx="256032" cy="256032"/>
          </a:xfrm>
          <a:prstGeom prst="rect">
            <a:avLst/>
          </a:prstGeom>
        </p:spPr>
      </p:pic>
      <p:sp>
        <p:nvSpPr>
          <p:cNvPr id="8" name="Text 5"/>
          <p:cNvSpPr txBox="1"/>
          <p:nvPr/>
        </p:nvSpPr>
        <p:spPr>
          <a:xfrm>
            <a:off x="758952" y="265176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Thu hút đầu tư</a:t>
            </a:r>
            <a:endParaRPr lang="en-US" sz="2000" dirty="0"/>
          </a:p>
        </p:txBody>
      </p:sp>
      <p:sp>
        <p:nvSpPr>
          <p:cNvPr id="9" name="Text 6"/>
          <p:cNvSpPr txBox="1"/>
          <p:nvPr/>
        </p:nvSpPr>
        <p:spPr>
          <a:xfrm>
            <a:off x="758952" y="3017520"/>
            <a:ext cx="3032760" cy="777240"/>
          </a:xfrm>
          <a:prstGeom prst="rect">
            <a:avLst/>
          </a:prstGeom>
          <a:noFill/>
          <a:ln/>
        </p:spPr>
        <p:txBody>
          <a:bodyPr wrap="square" lIns="0" tIns="0" rIns="0" bIns="0" rtlCol="0" anchor="ctr"/>
          <a:lstStyle/>
          <a:p>
            <a:pPr marL="0" indent="0">
              <a:lnSpc>
                <a:spcPct val="120000"/>
              </a:lnSpc>
              <a:buNone/>
            </a:pPr>
            <a:r>
              <a:rPr lang="en-US" sz="1600" b="1" dirty="0">
                <a:solidFill>
                  <a:srgbClr val="5A6B80"/>
                </a:solidFill>
                <a:ea typeface="Calibri" pitchFamily="34" charset="-122"/>
                <a:cs typeface="Times New Roman" panose="02020603050405020304" pitchFamily="18" charset="0"/>
              </a:rPr>
              <a:t>Tạo sức lan tỏa, thu hút đầu tư vào khu </a:t>
            </a:r>
            <a:r>
              <a:rPr lang="en-US" sz="1600" b="1" dirty="0" err="1">
                <a:solidFill>
                  <a:srgbClr val="5A6B80"/>
                </a:solidFill>
                <a:ea typeface="Calibri" pitchFamily="34" charset="-122"/>
                <a:cs typeface="Times New Roman" panose="02020603050405020304" pitchFamily="18" charset="0"/>
              </a:rPr>
              <a:t>vực</a:t>
            </a:r>
            <a:r>
              <a:rPr lang="en-US" sz="1600" b="1" dirty="0">
                <a:solidFill>
                  <a:srgbClr val="5A6B80"/>
                </a:solidFill>
                <a:ea typeface="Calibri" pitchFamily="34" charset="-122"/>
                <a:cs typeface="Times New Roman" panose="02020603050405020304" pitchFamily="18" charset="0"/>
              </a:rPr>
              <a:t>.</a:t>
            </a:r>
          </a:p>
          <a:p>
            <a:pPr marL="0" indent="0">
              <a:lnSpc>
                <a:spcPct val="120000"/>
              </a:lnSpc>
              <a:buNone/>
            </a:pPr>
            <a:endParaRPr lang="en-US" sz="1600" b="1" dirty="0">
              <a:cs typeface="Times New Roman" panose="02020603050405020304" pitchFamily="18" charset="0"/>
            </a:endParaRPr>
          </a:p>
        </p:txBody>
      </p:sp>
      <p:sp>
        <p:nvSpPr>
          <p:cNvPr id="10" name="Shape 7"/>
          <p:cNvSpPr/>
          <p:nvPr/>
        </p:nvSpPr>
        <p:spPr>
          <a:xfrm>
            <a:off x="4322064" y="1783080"/>
            <a:ext cx="3544824" cy="2148840"/>
          </a:xfrm>
          <a:prstGeom prst="roundRect">
            <a:avLst>
              <a:gd name="adj" fmla="val 4255"/>
            </a:avLst>
          </a:prstGeom>
          <a:solidFill>
            <a:srgbClr val="EEF2F6"/>
          </a:solidFill>
          <a:ln/>
        </p:spPr>
        <p:txBody>
          <a:bodyPr/>
          <a:lstStyle/>
          <a:p>
            <a:endParaRPr lang="en-US"/>
          </a:p>
        </p:txBody>
      </p:sp>
      <p:sp>
        <p:nvSpPr>
          <p:cNvPr id="11" name="Shape 8"/>
          <p:cNvSpPr/>
          <p:nvPr/>
        </p:nvSpPr>
        <p:spPr>
          <a:xfrm>
            <a:off x="4578096" y="2039112"/>
            <a:ext cx="512064" cy="512064"/>
          </a:xfrm>
          <a:prstGeom prst="ellipse">
            <a:avLst/>
          </a:prstGeom>
          <a:solidFill>
            <a:srgbClr val="16253D"/>
          </a:solidFill>
          <a:ln/>
        </p:spPr>
        <p:txBody>
          <a:bodyPr/>
          <a:lstStyle/>
          <a:p>
            <a:endParaRPr lang="en-US"/>
          </a:p>
        </p:txBody>
      </p:sp>
      <p:pic>
        <p:nvPicPr>
          <p:cNvPr id="12" name="Image 1" descr="icons/factory.png"/>
          <p:cNvPicPr>
            <a:picLocks noChangeAspect="1"/>
          </p:cNvPicPr>
          <p:nvPr/>
        </p:nvPicPr>
        <p:blipFill>
          <a:blip r:embed="rId4"/>
          <a:stretch>
            <a:fillRect/>
          </a:stretch>
        </p:blipFill>
        <p:spPr>
          <a:xfrm>
            <a:off x="4706112" y="2167128"/>
            <a:ext cx="256032" cy="256032"/>
          </a:xfrm>
          <a:prstGeom prst="rect">
            <a:avLst/>
          </a:prstGeom>
        </p:spPr>
      </p:pic>
      <p:sp>
        <p:nvSpPr>
          <p:cNvPr id="13" name="Text 9"/>
          <p:cNvSpPr txBox="1"/>
          <p:nvPr/>
        </p:nvSpPr>
        <p:spPr>
          <a:xfrm>
            <a:off x="4578096" y="265176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Công nghiệp phụ trợ</a:t>
            </a:r>
            <a:endParaRPr lang="en-US" sz="2000" dirty="0"/>
          </a:p>
        </p:txBody>
      </p:sp>
      <p:sp>
        <p:nvSpPr>
          <p:cNvPr id="14" name="Text 10"/>
          <p:cNvSpPr txBox="1"/>
          <p:nvPr/>
        </p:nvSpPr>
        <p:spPr>
          <a:xfrm>
            <a:off x="4578096" y="3017520"/>
            <a:ext cx="3032760" cy="777240"/>
          </a:xfrm>
          <a:prstGeom prst="rect">
            <a:avLst/>
          </a:prstGeom>
          <a:noFill/>
          <a:ln/>
        </p:spPr>
        <p:txBody>
          <a:bodyPr wrap="square" lIns="0" tIns="0" rIns="0" bIns="0" rtlCol="0" anchor="ctr"/>
          <a:lstStyle/>
          <a:p>
            <a:pPr marL="0" indent="0">
              <a:lnSpc>
                <a:spcPct val="120000"/>
              </a:lnSpc>
              <a:buNone/>
            </a:pPr>
            <a:r>
              <a:rPr lang="en-US" sz="1600" b="1" dirty="0" err="1">
                <a:solidFill>
                  <a:srgbClr val="5A6B80"/>
                </a:solidFill>
                <a:latin typeface="Calibri" pitchFamily="34" charset="0"/>
                <a:ea typeface="Calibri" pitchFamily="34" charset="-122"/>
                <a:cs typeface="Calibri" pitchFamily="34" charset="-120"/>
              </a:rPr>
              <a:t>Thúc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đẩy</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các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ngành</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công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nghiệp</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phụ</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trợ</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mở</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rộng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chuỗi</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cung</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ứng</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15" name="Shape 11"/>
          <p:cNvSpPr/>
          <p:nvPr/>
        </p:nvSpPr>
        <p:spPr>
          <a:xfrm>
            <a:off x="8141208" y="1783080"/>
            <a:ext cx="3544824" cy="2148840"/>
          </a:xfrm>
          <a:prstGeom prst="roundRect">
            <a:avLst>
              <a:gd name="adj" fmla="val 4255"/>
            </a:avLst>
          </a:prstGeom>
          <a:solidFill>
            <a:srgbClr val="EEF2F6"/>
          </a:solidFill>
          <a:ln/>
        </p:spPr>
        <p:txBody>
          <a:bodyPr/>
          <a:lstStyle/>
          <a:p>
            <a:endParaRPr lang="en-US"/>
          </a:p>
        </p:txBody>
      </p:sp>
      <p:sp>
        <p:nvSpPr>
          <p:cNvPr id="16" name="Shape 12"/>
          <p:cNvSpPr/>
          <p:nvPr/>
        </p:nvSpPr>
        <p:spPr>
          <a:xfrm>
            <a:off x="8397240" y="2039112"/>
            <a:ext cx="512064" cy="512064"/>
          </a:xfrm>
          <a:prstGeom prst="ellipse">
            <a:avLst/>
          </a:prstGeom>
          <a:solidFill>
            <a:srgbClr val="16253D"/>
          </a:solidFill>
          <a:ln/>
        </p:spPr>
        <p:txBody>
          <a:bodyPr/>
          <a:lstStyle/>
          <a:p>
            <a:endParaRPr lang="en-US"/>
          </a:p>
        </p:txBody>
      </p:sp>
      <p:pic>
        <p:nvPicPr>
          <p:cNvPr id="17" name="Image 2" descr="icons/people.png"/>
          <p:cNvPicPr>
            <a:picLocks noChangeAspect="1"/>
          </p:cNvPicPr>
          <p:nvPr/>
        </p:nvPicPr>
        <p:blipFill>
          <a:blip r:embed="rId5"/>
          <a:stretch>
            <a:fillRect/>
          </a:stretch>
        </p:blipFill>
        <p:spPr>
          <a:xfrm>
            <a:off x="8525256" y="2167128"/>
            <a:ext cx="256032" cy="256032"/>
          </a:xfrm>
          <a:prstGeom prst="rect">
            <a:avLst/>
          </a:prstGeom>
        </p:spPr>
      </p:pic>
      <p:sp>
        <p:nvSpPr>
          <p:cNvPr id="18" name="Text 13"/>
          <p:cNvSpPr txBox="1"/>
          <p:nvPr/>
        </p:nvSpPr>
        <p:spPr>
          <a:xfrm>
            <a:off x="8397240" y="265176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Việc làm địa phương</a:t>
            </a:r>
            <a:endParaRPr lang="en-US" sz="2000" dirty="0"/>
          </a:p>
        </p:txBody>
      </p:sp>
      <p:sp>
        <p:nvSpPr>
          <p:cNvPr id="19" name="Text 14"/>
          <p:cNvSpPr txBox="1"/>
          <p:nvPr/>
        </p:nvSpPr>
        <p:spPr>
          <a:xfrm>
            <a:off x="8397240" y="3017520"/>
            <a:ext cx="3032760" cy="777240"/>
          </a:xfrm>
          <a:prstGeom prst="rect">
            <a:avLst/>
          </a:prstGeom>
          <a:noFill/>
          <a:ln/>
        </p:spPr>
        <p:txBody>
          <a:bodyPr wrap="square" lIns="0" tIns="0" rIns="0" bIns="0" rtlCol="0" anchor="ctr"/>
          <a:lstStyle/>
          <a:p>
            <a:pPr marL="0" indent="0">
              <a:lnSpc>
                <a:spcPct val="120000"/>
              </a:lnSpc>
              <a:buNone/>
            </a:pPr>
            <a:r>
              <a:rPr lang="en-US" sz="1600" b="1" dirty="0">
                <a:solidFill>
                  <a:srgbClr val="5A6B80"/>
                </a:solidFill>
                <a:latin typeface="Calibri" pitchFamily="34" charset="0"/>
                <a:ea typeface="Calibri" pitchFamily="34" charset="-122"/>
                <a:cs typeface="Calibri" pitchFamily="34" charset="-120"/>
              </a:rPr>
              <a:t>Tạo cơ hội việc làm cho người dân </a:t>
            </a:r>
            <a:r>
              <a:rPr lang="en-US" sz="1600" b="1" dirty="0" err="1">
                <a:solidFill>
                  <a:srgbClr val="5A6B80"/>
                </a:solidFill>
                <a:latin typeface="Calibri" pitchFamily="34" charset="0"/>
                <a:ea typeface="Calibri" pitchFamily="34" charset="-122"/>
                <a:cs typeface="Calibri" pitchFamily="34" charset="-120"/>
              </a:rPr>
              <a:t>địa</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phương</a:t>
            </a:r>
            <a:r>
              <a:rPr lang="en-US" sz="1600" b="1" dirty="0">
                <a:solidFill>
                  <a:srgbClr val="5A6B80"/>
                </a:solidFill>
                <a:latin typeface="Calibri" pitchFamily="34" charset="0"/>
                <a:ea typeface="Calibri" pitchFamily="34" charset="-122"/>
                <a:cs typeface="Calibri" pitchFamily="34" charset="-120"/>
              </a:rPr>
              <a:t> ( 1.000 </a:t>
            </a:r>
            <a:r>
              <a:rPr lang="en-US" sz="1600" b="1" dirty="0" err="1">
                <a:solidFill>
                  <a:srgbClr val="5A6B80"/>
                </a:solidFill>
                <a:latin typeface="Calibri" pitchFamily="34" charset="0"/>
                <a:ea typeface="Calibri" pitchFamily="34" charset="-122"/>
                <a:cs typeface="Calibri" pitchFamily="34" charset="-120"/>
              </a:rPr>
              <a:t>lao</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động</a:t>
            </a:r>
            <a:r>
              <a:rPr lang="en-US" sz="1600" b="1" dirty="0">
                <a:solidFill>
                  <a:srgbClr val="5A6B80"/>
                </a:solidFill>
                <a:latin typeface="Calibri" pitchFamily="34" charset="0"/>
                <a:ea typeface="Calibri" pitchFamily="34" charset="-122"/>
                <a:cs typeface="Calibri" pitchFamily="34" charset="-120"/>
              </a:rPr>
              <a:t> )</a:t>
            </a:r>
            <a:endParaRPr lang="en-US" sz="1600" b="1" dirty="0"/>
          </a:p>
        </p:txBody>
      </p:sp>
      <p:sp>
        <p:nvSpPr>
          <p:cNvPr id="20" name="Shape 15"/>
          <p:cNvSpPr/>
          <p:nvPr/>
        </p:nvSpPr>
        <p:spPr>
          <a:xfrm>
            <a:off x="502920" y="4206240"/>
            <a:ext cx="3544824" cy="2148840"/>
          </a:xfrm>
          <a:prstGeom prst="roundRect">
            <a:avLst>
              <a:gd name="adj" fmla="val 4255"/>
            </a:avLst>
          </a:prstGeom>
          <a:solidFill>
            <a:srgbClr val="EEF2F6"/>
          </a:solidFill>
          <a:ln/>
        </p:spPr>
        <p:txBody>
          <a:bodyPr/>
          <a:lstStyle/>
          <a:p>
            <a:endParaRPr lang="en-US"/>
          </a:p>
        </p:txBody>
      </p:sp>
      <p:sp>
        <p:nvSpPr>
          <p:cNvPr id="21" name="Shape 16"/>
          <p:cNvSpPr/>
          <p:nvPr/>
        </p:nvSpPr>
        <p:spPr>
          <a:xfrm>
            <a:off x="758952" y="4462272"/>
            <a:ext cx="512064" cy="512064"/>
          </a:xfrm>
          <a:prstGeom prst="ellipse">
            <a:avLst/>
          </a:prstGeom>
          <a:solidFill>
            <a:srgbClr val="16253D"/>
          </a:solidFill>
          <a:ln/>
        </p:spPr>
        <p:txBody>
          <a:bodyPr/>
          <a:lstStyle/>
          <a:p>
            <a:endParaRPr lang="en-US"/>
          </a:p>
        </p:txBody>
      </p:sp>
      <p:pic>
        <p:nvPicPr>
          <p:cNvPr id="22" name="Image 3" descr="icons/coins.png"/>
          <p:cNvPicPr>
            <a:picLocks noChangeAspect="1"/>
          </p:cNvPicPr>
          <p:nvPr/>
        </p:nvPicPr>
        <p:blipFill>
          <a:blip r:embed="rId6"/>
          <a:stretch>
            <a:fillRect/>
          </a:stretch>
        </p:blipFill>
        <p:spPr>
          <a:xfrm>
            <a:off x="886968" y="4590288"/>
            <a:ext cx="256032" cy="256032"/>
          </a:xfrm>
          <a:prstGeom prst="rect">
            <a:avLst/>
          </a:prstGeom>
        </p:spPr>
      </p:pic>
      <p:sp>
        <p:nvSpPr>
          <p:cNvPr id="23" name="Text 17"/>
          <p:cNvSpPr txBox="1"/>
          <p:nvPr/>
        </p:nvSpPr>
        <p:spPr>
          <a:xfrm>
            <a:off x="758952" y="507492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Nguồn thu ngân sách</a:t>
            </a:r>
            <a:endParaRPr lang="en-US" sz="2000" dirty="0"/>
          </a:p>
        </p:txBody>
      </p:sp>
      <p:sp>
        <p:nvSpPr>
          <p:cNvPr id="24" name="Text 18"/>
          <p:cNvSpPr txBox="1"/>
          <p:nvPr/>
        </p:nvSpPr>
        <p:spPr>
          <a:xfrm>
            <a:off x="758952" y="5440680"/>
            <a:ext cx="3032760" cy="777240"/>
          </a:xfrm>
          <a:prstGeom prst="rect">
            <a:avLst/>
          </a:prstGeom>
          <a:noFill/>
          <a:ln/>
        </p:spPr>
        <p:txBody>
          <a:bodyPr wrap="square" lIns="0" tIns="0" rIns="0" bIns="0" rtlCol="0" anchor="ctr"/>
          <a:lstStyle/>
          <a:p>
            <a:pPr marL="0" indent="0">
              <a:lnSpc>
                <a:spcPct val="120000"/>
              </a:lnSpc>
              <a:buNone/>
            </a:pPr>
            <a:r>
              <a:rPr lang="en-US" sz="1600" b="1" dirty="0">
                <a:solidFill>
                  <a:srgbClr val="5A6B80"/>
                </a:solidFill>
                <a:latin typeface="Calibri" pitchFamily="34" charset="0"/>
                <a:ea typeface="Calibri" pitchFamily="34" charset="-122"/>
                <a:cs typeface="Calibri" pitchFamily="34" charset="-120"/>
              </a:rPr>
              <a:t>Tăng nguồn thu ngân sách </a:t>
            </a:r>
            <a:r>
              <a:rPr lang="en-US" sz="1600" b="1" dirty="0" err="1">
                <a:solidFill>
                  <a:srgbClr val="5A6B80"/>
                </a:solidFill>
                <a:latin typeface="Calibri" pitchFamily="34" charset="0"/>
                <a:ea typeface="Calibri" pitchFamily="34" charset="-122"/>
                <a:cs typeface="Calibri" pitchFamily="34" charset="-120"/>
              </a:rPr>
              <a:t>nhà</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nước</a:t>
            </a:r>
            <a:r>
              <a:rPr lang="en-US" sz="1600" b="1" dirty="0">
                <a:solidFill>
                  <a:srgbClr val="5A6B80"/>
                </a:solidFill>
                <a:latin typeface="Calibri" pitchFamily="34" charset="0"/>
                <a:ea typeface="Calibri" pitchFamily="34" charset="-122"/>
                <a:cs typeface="Calibri" pitchFamily="34" charset="-120"/>
              </a:rPr>
              <a:t> (</a:t>
            </a:r>
            <a:r>
              <a:rPr lang="en-US" sz="1600" b="1" dirty="0" err="1">
                <a:solidFill>
                  <a:srgbClr val="5A6B80"/>
                </a:solidFill>
                <a:latin typeface="Calibri" pitchFamily="34" charset="0"/>
                <a:ea typeface="Calibri" pitchFamily="34" charset="-122"/>
                <a:cs typeface="Calibri" pitchFamily="34" charset="-120"/>
              </a:rPr>
              <a:t>khoảng</a:t>
            </a:r>
            <a:r>
              <a:rPr lang="en-US" sz="1600" b="1" dirty="0">
                <a:solidFill>
                  <a:srgbClr val="5A6B80"/>
                </a:solidFill>
                <a:latin typeface="Calibri" pitchFamily="34" charset="0"/>
                <a:ea typeface="Calibri" pitchFamily="34" charset="-122"/>
                <a:cs typeface="Calibri" pitchFamily="34" charset="-120"/>
              </a:rPr>
              <a:t> 1.600 </a:t>
            </a:r>
            <a:r>
              <a:rPr lang="en-US" sz="1600" b="1" dirty="0" err="1">
                <a:solidFill>
                  <a:srgbClr val="5A6B80"/>
                </a:solidFill>
                <a:latin typeface="Calibri" pitchFamily="34" charset="0"/>
                <a:ea typeface="Calibri" pitchFamily="34" charset="-122"/>
                <a:cs typeface="Calibri" pitchFamily="34" charset="-120"/>
              </a:rPr>
              <a:t>tỷ</a:t>
            </a:r>
            <a:r>
              <a:rPr lang="en-US" sz="1600" b="1" dirty="0">
                <a:solidFill>
                  <a:srgbClr val="5A6B80"/>
                </a:solidFill>
                <a:latin typeface="Calibri" pitchFamily="34" charset="0"/>
                <a:ea typeface="Calibri" pitchFamily="34" charset="-122"/>
                <a:cs typeface="Calibri" pitchFamily="34" charset="-120"/>
              </a:rPr>
              <a:t> VNĐ/</a:t>
            </a:r>
            <a:r>
              <a:rPr lang="en-US" sz="1600" b="1" dirty="0" err="1">
                <a:solidFill>
                  <a:srgbClr val="5A6B80"/>
                </a:solidFill>
                <a:latin typeface="Calibri" pitchFamily="34" charset="0"/>
                <a:ea typeface="Calibri" pitchFamily="34" charset="-122"/>
                <a:cs typeface="Calibri" pitchFamily="34" charset="-120"/>
              </a:rPr>
              <a:t>năm</a:t>
            </a:r>
            <a:r>
              <a:rPr lang="en-US" sz="1600" b="1" dirty="0">
                <a:solidFill>
                  <a:srgbClr val="5A6B80"/>
                </a:solidFill>
                <a:latin typeface="Calibri" pitchFamily="34" charset="0"/>
                <a:ea typeface="Calibri" pitchFamily="34" charset="-122"/>
                <a:cs typeface="Calibri" pitchFamily="34" charset="-120"/>
              </a:rPr>
              <a:t>)</a:t>
            </a:r>
            <a:endParaRPr lang="en-US" sz="1600" b="1" dirty="0"/>
          </a:p>
        </p:txBody>
      </p:sp>
      <p:sp>
        <p:nvSpPr>
          <p:cNvPr id="25" name="Shape 19"/>
          <p:cNvSpPr/>
          <p:nvPr/>
        </p:nvSpPr>
        <p:spPr>
          <a:xfrm>
            <a:off x="4322064" y="4206240"/>
            <a:ext cx="3544824" cy="2148840"/>
          </a:xfrm>
          <a:prstGeom prst="roundRect">
            <a:avLst>
              <a:gd name="adj" fmla="val 4255"/>
            </a:avLst>
          </a:prstGeom>
          <a:solidFill>
            <a:srgbClr val="EEF2F6"/>
          </a:solidFill>
          <a:ln/>
        </p:spPr>
        <p:txBody>
          <a:bodyPr/>
          <a:lstStyle/>
          <a:p>
            <a:endParaRPr lang="en-US"/>
          </a:p>
        </p:txBody>
      </p:sp>
      <p:sp>
        <p:nvSpPr>
          <p:cNvPr id="26" name="Shape 20"/>
          <p:cNvSpPr/>
          <p:nvPr/>
        </p:nvSpPr>
        <p:spPr>
          <a:xfrm>
            <a:off x="4578096" y="4462272"/>
            <a:ext cx="512064" cy="512064"/>
          </a:xfrm>
          <a:prstGeom prst="ellipse">
            <a:avLst/>
          </a:prstGeom>
          <a:solidFill>
            <a:srgbClr val="16253D"/>
          </a:solidFill>
          <a:ln/>
        </p:spPr>
        <p:txBody>
          <a:bodyPr/>
          <a:lstStyle/>
          <a:p>
            <a:endParaRPr lang="en-US"/>
          </a:p>
        </p:txBody>
      </p:sp>
      <p:pic>
        <p:nvPicPr>
          <p:cNvPr id="27" name="Image 4" descr="icons/gauge.png"/>
          <p:cNvPicPr>
            <a:picLocks noChangeAspect="1"/>
          </p:cNvPicPr>
          <p:nvPr/>
        </p:nvPicPr>
        <p:blipFill>
          <a:blip r:embed="rId7"/>
          <a:stretch>
            <a:fillRect/>
          </a:stretch>
        </p:blipFill>
        <p:spPr>
          <a:xfrm>
            <a:off x="4706112" y="4590288"/>
            <a:ext cx="256032" cy="256032"/>
          </a:xfrm>
          <a:prstGeom prst="rect">
            <a:avLst/>
          </a:prstGeom>
        </p:spPr>
      </p:pic>
      <p:sp>
        <p:nvSpPr>
          <p:cNvPr id="28" name="Text 21"/>
          <p:cNvSpPr txBox="1"/>
          <p:nvPr/>
        </p:nvSpPr>
        <p:spPr>
          <a:xfrm>
            <a:off x="4578096" y="507492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CNH – HĐH</a:t>
            </a:r>
            <a:endParaRPr lang="en-US" sz="2000" dirty="0"/>
          </a:p>
        </p:txBody>
      </p:sp>
      <p:sp>
        <p:nvSpPr>
          <p:cNvPr id="29" name="Text 22"/>
          <p:cNvSpPr txBox="1"/>
          <p:nvPr/>
        </p:nvSpPr>
        <p:spPr>
          <a:xfrm>
            <a:off x="4578096" y="5440680"/>
            <a:ext cx="3032760" cy="777240"/>
          </a:xfrm>
          <a:prstGeom prst="rect">
            <a:avLst/>
          </a:prstGeom>
          <a:noFill/>
          <a:ln/>
        </p:spPr>
        <p:txBody>
          <a:bodyPr wrap="square" lIns="0" tIns="0" rIns="0" bIns="0" rtlCol="0" anchor="ctr"/>
          <a:lstStyle/>
          <a:p>
            <a:pPr marL="0" indent="0">
              <a:lnSpc>
                <a:spcPct val="120000"/>
              </a:lnSpc>
              <a:buNone/>
            </a:pPr>
            <a:r>
              <a:rPr lang="en-US" sz="1600" b="1" dirty="0">
                <a:solidFill>
                  <a:srgbClr val="5A6B80"/>
                </a:solidFill>
                <a:ea typeface="Calibri" pitchFamily="34" charset="-122"/>
                <a:cs typeface="Times New Roman" panose="02020603050405020304" pitchFamily="18" charset="0"/>
              </a:rPr>
              <a:t>Thúc đẩy chuyển dịch cơ cấu kinh tế theo hướng công nghiệp hóa, hiện đại hóa.</a:t>
            </a:r>
            <a:endParaRPr lang="en-US" sz="1600" b="1" dirty="0">
              <a:cs typeface="Times New Roman" panose="02020603050405020304" pitchFamily="18" charset="0"/>
            </a:endParaRPr>
          </a:p>
        </p:txBody>
      </p:sp>
      <p:sp>
        <p:nvSpPr>
          <p:cNvPr id="30" name="Shape 23"/>
          <p:cNvSpPr/>
          <p:nvPr/>
        </p:nvSpPr>
        <p:spPr>
          <a:xfrm>
            <a:off x="8141208" y="4206240"/>
            <a:ext cx="3544824" cy="2148840"/>
          </a:xfrm>
          <a:prstGeom prst="roundRect">
            <a:avLst>
              <a:gd name="adj" fmla="val 4255"/>
            </a:avLst>
          </a:prstGeom>
          <a:solidFill>
            <a:srgbClr val="EEF2F6"/>
          </a:solidFill>
          <a:ln/>
        </p:spPr>
        <p:txBody>
          <a:bodyPr/>
          <a:lstStyle/>
          <a:p>
            <a:endParaRPr lang="en-US"/>
          </a:p>
        </p:txBody>
      </p:sp>
      <p:sp>
        <p:nvSpPr>
          <p:cNvPr id="31" name="Shape 24"/>
          <p:cNvSpPr/>
          <p:nvPr/>
        </p:nvSpPr>
        <p:spPr>
          <a:xfrm>
            <a:off x="8397240" y="4462272"/>
            <a:ext cx="512064" cy="512064"/>
          </a:xfrm>
          <a:prstGeom prst="ellipse">
            <a:avLst/>
          </a:prstGeom>
          <a:solidFill>
            <a:srgbClr val="16253D"/>
          </a:solidFill>
          <a:ln/>
        </p:spPr>
        <p:txBody>
          <a:bodyPr/>
          <a:lstStyle/>
          <a:p>
            <a:endParaRPr lang="en-US"/>
          </a:p>
        </p:txBody>
      </p:sp>
      <p:pic>
        <p:nvPicPr>
          <p:cNvPr id="32" name="Image 5" descr="icons/globe.png"/>
          <p:cNvPicPr>
            <a:picLocks noChangeAspect="1"/>
          </p:cNvPicPr>
          <p:nvPr/>
        </p:nvPicPr>
        <p:blipFill>
          <a:blip r:embed="rId8"/>
          <a:stretch>
            <a:fillRect/>
          </a:stretch>
        </p:blipFill>
        <p:spPr>
          <a:xfrm>
            <a:off x="8525256" y="4590288"/>
            <a:ext cx="256032" cy="256032"/>
          </a:xfrm>
          <a:prstGeom prst="rect">
            <a:avLst/>
          </a:prstGeom>
        </p:spPr>
      </p:pic>
      <p:sp>
        <p:nvSpPr>
          <p:cNvPr id="33" name="Text 25"/>
          <p:cNvSpPr txBox="1"/>
          <p:nvPr/>
        </p:nvSpPr>
        <p:spPr>
          <a:xfrm>
            <a:off x="8397240" y="5074920"/>
            <a:ext cx="3032760" cy="365760"/>
          </a:xfrm>
          <a:prstGeom prst="rect">
            <a:avLst/>
          </a:prstGeom>
          <a:noFill/>
          <a:ln/>
        </p:spPr>
        <p:txBody>
          <a:bodyPr wrap="square" lIns="0" tIns="0" rIns="0" bIns="0" rtlCol="0" anchor="ctr"/>
          <a:lstStyle/>
          <a:p>
            <a:pPr marL="0" indent="0">
              <a:buNone/>
            </a:pPr>
            <a:r>
              <a:rPr lang="en-US" sz="2000" b="1" dirty="0">
                <a:solidFill>
                  <a:srgbClr val="16253D"/>
                </a:solidFill>
                <a:latin typeface="Times New Roman" pitchFamily="34" charset="0"/>
                <a:ea typeface="Times New Roman" pitchFamily="34" charset="-122"/>
                <a:cs typeface="Times New Roman" pitchFamily="34" charset="-120"/>
              </a:rPr>
              <a:t>Hội nhập kinh tế</a:t>
            </a:r>
            <a:endParaRPr lang="en-US" sz="2000" dirty="0"/>
          </a:p>
        </p:txBody>
      </p:sp>
      <p:sp>
        <p:nvSpPr>
          <p:cNvPr id="34" name="Text 26"/>
          <p:cNvSpPr txBox="1"/>
          <p:nvPr/>
        </p:nvSpPr>
        <p:spPr>
          <a:xfrm>
            <a:off x="8397240" y="5440680"/>
            <a:ext cx="3032760" cy="777240"/>
          </a:xfrm>
          <a:prstGeom prst="rect">
            <a:avLst/>
          </a:prstGeom>
          <a:noFill/>
          <a:ln/>
        </p:spPr>
        <p:txBody>
          <a:bodyPr wrap="square" lIns="0" tIns="0" rIns="0" bIns="0" rtlCol="0" anchor="ctr"/>
          <a:lstStyle/>
          <a:p>
            <a:pPr marL="0" indent="0">
              <a:lnSpc>
                <a:spcPct val="120000"/>
              </a:lnSpc>
              <a:buNone/>
            </a:pPr>
            <a:r>
              <a:rPr lang="en-US" sz="1600" b="1" dirty="0">
                <a:solidFill>
                  <a:srgbClr val="5A6B80"/>
                </a:solidFill>
                <a:latin typeface="Calibri" pitchFamily="34" charset="0"/>
                <a:ea typeface="Calibri" pitchFamily="34" charset="-122"/>
                <a:cs typeface="Calibri" pitchFamily="34" charset="-120"/>
              </a:rPr>
              <a:t>Nâng cao năng lực cạnh tranh của vùng trong bối cảnh hội nhập quốc tế.</a:t>
            </a:r>
            <a:endParaRPr lang="en-US" sz="1600" b="1" dirty="0"/>
          </a:p>
        </p:txBody>
      </p:sp>
      <p:sp>
        <p:nvSpPr>
          <p:cNvPr id="35" name="Text 27"/>
          <p:cNvSpPr txBox="1"/>
          <p:nvPr/>
        </p:nvSpPr>
        <p:spPr>
          <a:xfrm>
            <a:off x="457200" y="6547104"/>
            <a:ext cx="7315200" cy="256032"/>
          </a:xfrm>
          <a:prstGeom prst="rect">
            <a:avLst/>
          </a:prstGeom>
          <a:noFill/>
          <a:ln/>
        </p:spPr>
        <p:txBody>
          <a:bodyPr wrap="square" lIns="0" tIns="0" rIns="0" bIns="0" rtlCol="0" anchor="ctr"/>
          <a:lstStyle/>
          <a:p>
            <a:pPr marL="0" indent="0" algn="l">
              <a:buNone/>
            </a:pPr>
            <a:r>
              <a:rPr lang="en-US" sz="850" kern="0" spc="100" dirty="0">
                <a:solidFill>
                  <a:srgbClr val="5A6B80"/>
                </a:solidFill>
                <a:latin typeface="Calibri" pitchFamily="34" charset="0"/>
                <a:ea typeface="Calibri" pitchFamily="34" charset="-122"/>
                <a:cs typeface="Calibri" pitchFamily="34" charset="-120"/>
              </a:rPr>
              <a:t>LKTHQ  •  DỰ ÁN NHÀ MÁY ĐIỆN PHÂN NHÔM ĐẮK NÔNG</a:t>
            </a:r>
            <a:endParaRPr lang="en-US" sz="850" dirty="0"/>
          </a:p>
        </p:txBody>
      </p:sp>
      <p:sp>
        <p:nvSpPr>
          <p:cNvPr id="36" name="Text 28"/>
          <p:cNvSpPr txBox="1"/>
          <p:nvPr/>
        </p:nvSpPr>
        <p:spPr>
          <a:xfrm>
            <a:off x="11277295" y="6547104"/>
            <a:ext cx="457200" cy="256032"/>
          </a:xfrm>
          <a:prstGeom prst="rect">
            <a:avLst/>
          </a:prstGeom>
          <a:noFill/>
          <a:ln/>
        </p:spPr>
        <p:txBody>
          <a:bodyPr wrap="square" lIns="0" tIns="0" rIns="0" bIns="0" rtlCol="0" anchor="ctr"/>
          <a:lstStyle/>
          <a:p>
            <a:pPr marL="0" indent="0" algn="r">
              <a:buNone/>
            </a:pPr>
            <a:r>
              <a:rPr lang="en-US" sz="900" dirty="0">
                <a:solidFill>
                  <a:srgbClr val="5A6B80"/>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0E1826"/>
        </a:solidFill>
        <a:effectLst/>
      </p:bgPr>
    </p:bg>
    <p:spTree>
      <p:nvGrpSpPr>
        <p:cNvPr id="1" name=""/>
        <p:cNvGrpSpPr/>
        <p:nvPr/>
      </p:nvGrpSpPr>
      <p:grpSpPr>
        <a:xfrm>
          <a:off x="0" y="0"/>
          <a:ext cx="0" cy="0"/>
          <a:chOff x="0" y="0"/>
          <a:chExt cx="0" cy="0"/>
        </a:xfrm>
      </p:grpSpPr>
      <p:pic>
        <p:nvPicPr>
          <p:cNvPr id="2" name="Image 0" descr="closing_bg.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822960" y="1371600"/>
            <a:ext cx="777240" cy="777240"/>
          </a:xfrm>
          <a:prstGeom prst="ellipse">
            <a:avLst/>
          </a:prstGeom>
          <a:solidFill>
            <a:srgbClr val="E08A2A"/>
          </a:solidFill>
          <a:ln/>
        </p:spPr>
        <p:txBody>
          <a:bodyPr/>
          <a:lstStyle/>
          <a:p>
            <a:endParaRPr lang="en-US"/>
          </a:p>
        </p:txBody>
      </p:sp>
      <p:pic>
        <p:nvPicPr>
          <p:cNvPr id="4" name="Image 1" descr="icons/handshake.png"/>
          <p:cNvPicPr>
            <a:picLocks noChangeAspect="1"/>
          </p:cNvPicPr>
          <p:nvPr/>
        </p:nvPicPr>
        <p:blipFill>
          <a:blip r:embed="rId4"/>
          <a:stretch>
            <a:fillRect/>
          </a:stretch>
        </p:blipFill>
        <p:spPr>
          <a:xfrm>
            <a:off x="1009498" y="1558138"/>
            <a:ext cx="404165" cy="404165"/>
          </a:xfrm>
          <a:prstGeom prst="rect">
            <a:avLst/>
          </a:prstGeom>
        </p:spPr>
      </p:pic>
      <p:sp>
        <p:nvSpPr>
          <p:cNvPr id="5" name="Text 1"/>
          <p:cNvSpPr txBox="1"/>
          <p:nvPr/>
        </p:nvSpPr>
        <p:spPr>
          <a:xfrm>
            <a:off x="777240" y="2331720"/>
            <a:ext cx="10058400" cy="1005840"/>
          </a:xfrm>
          <a:prstGeom prst="rect">
            <a:avLst/>
          </a:prstGeom>
          <a:noFill/>
          <a:ln/>
        </p:spPr>
        <p:txBody>
          <a:bodyPr wrap="square" lIns="0" tIns="0" rIns="0" bIns="0" rtlCol="0" anchor="ctr"/>
          <a:lstStyle/>
          <a:p>
            <a:pPr marL="0" indent="0" algn="ctr">
              <a:buNone/>
            </a:pPr>
            <a:r>
              <a:rPr lang="en-US" sz="4800" b="1" dirty="0">
                <a:solidFill>
                  <a:srgbClr val="FFFFFF"/>
                </a:solidFill>
                <a:latin typeface="Times New Roman" pitchFamily="34" charset="0"/>
                <a:ea typeface="Times New Roman" pitchFamily="34" charset="-122"/>
                <a:cs typeface="Times New Roman" pitchFamily="34" charset="-120"/>
              </a:rPr>
              <a:t>Xin trân trọng cảm ơn!</a:t>
            </a:r>
            <a:endParaRPr lang="en-US" sz="4800" dirty="0"/>
          </a:p>
        </p:txBody>
      </p:sp>
      <p:sp>
        <p:nvSpPr>
          <p:cNvPr id="6" name="Text 2"/>
          <p:cNvSpPr txBox="1"/>
          <p:nvPr/>
        </p:nvSpPr>
        <p:spPr>
          <a:xfrm>
            <a:off x="822959" y="3611880"/>
            <a:ext cx="10583949" cy="1005840"/>
          </a:xfrm>
          <a:prstGeom prst="rect">
            <a:avLst/>
          </a:prstGeom>
          <a:noFill/>
          <a:ln/>
        </p:spPr>
        <p:txBody>
          <a:bodyPr wrap="square" lIns="0" tIns="0" rIns="0" bIns="0" rtlCol="0" anchor="ctr"/>
          <a:lstStyle/>
          <a:p>
            <a:pPr marL="0" indent="0" algn="ctr">
              <a:lnSpc>
                <a:spcPct val="135000"/>
              </a:lnSpc>
              <a:buNone/>
            </a:pPr>
            <a:r>
              <a:rPr lang="en-US" b="1" dirty="0">
                <a:solidFill>
                  <a:srgbClr val="D9E2EC"/>
                </a:solidFill>
                <a:latin typeface="Calibri" pitchFamily="34" charset="0"/>
                <a:ea typeface="Calibri" pitchFamily="34" charset="-122"/>
                <a:cs typeface="Calibri" pitchFamily="34" charset="-120"/>
              </a:rPr>
              <a:t>Công ty TNHH Luyện kim Trần Hồng </a:t>
            </a:r>
            <a:r>
              <a:rPr lang="en-US" b="1" dirty="0" err="1">
                <a:solidFill>
                  <a:srgbClr val="D9E2EC"/>
                </a:solidFill>
                <a:latin typeface="Calibri" pitchFamily="34" charset="0"/>
                <a:ea typeface="Calibri" pitchFamily="34" charset="-122"/>
                <a:cs typeface="Calibri" pitchFamily="34" charset="-120"/>
              </a:rPr>
              <a:t>Quân</a:t>
            </a:r>
            <a:r>
              <a:rPr lang="en-US" b="1" dirty="0">
                <a:solidFill>
                  <a:srgbClr val="D9E2EC"/>
                </a:solidFill>
                <a:latin typeface="Calibri" pitchFamily="34" charset="0"/>
                <a:ea typeface="Calibri" pitchFamily="34" charset="-122"/>
                <a:cs typeface="Calibri" pitchFamily="34" charset="-120"/>
              </a:rPr>
              <a:t> cam kết tiếp tục đầu tư, nghiên cứu công nghệ, nâng cao năng lực quản trị và phát triển sản xuất theo hướng hiện đại, hiệu quả, thân thiện với </a:t>
            </a:r>
            <a:r>
              <a:rPr lang="en-US" b="1" dirty="0" err="1">
                <a:solidFill>
                  <a:srgbClr val="D9E2EC"/>
                </a:solidFill>
                <a:latin typeface="Calibri" pitchFamily="34" charset="0"/>
                <a:ea typeface="Calibri" pitchFamily="34" charset="-122"/>
                <a:cs typeface="Calibri" pitchFamily="34" charset="-120"/>
              </a:rPr>
              <a:t>môi</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trường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tăng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cường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hợp</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tác</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với</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các</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bạn</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hàng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đối</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tác</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để</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xây</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dựng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thành</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công</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ngành</a:t>
            </a:r>
            <a:r>
              <a:rPr lang="en-US" b="1" dirty="0">
                <a:solidFill>
                  <a:srgbClr val="D9E2EC"/>
                </a:solidFill>
                <a:latin typeface="Calibri" pitchFamily="34" charset="0"/>
                <a:ea typeface="Calibri" pitchFamily="34" charset="-122"/>
                <a:cs typeface="Calibri" pitchFamily="34" charset="-120"/>
              </a:rPr>
              <a:t> CN </a:t>
            </a:r>
            <a:r>
              <a:rPr lang="en-US" b="1" dirty="0" err="1">
                <a:solidFill>
                  <a:srgbClr val="D9E2EC"/>
                </a:solidFill>
                <a:latin typeface="Calibri" pitchFamily="34" charset="0"/>
                <a:ea typeface="Calibri" pitchFamily="34" charset="-122"/>
                <a:cs typeface="Calibri" pitchFamily="34" charset="-120"/>
              </a:rPr>
              <a:t>Bôxít</a:t>
            </a:r>
            <a:r>
              <a:rPr lang="en-US" b="1" dirty="0">
                <a:solidFill>
                  <a:srgbClr val="D9E2EC"/>
                </a:solidFill>
                <a:latin typeface="Calibri" pitchFamily="34" charset="0"/>
                <a:ea typeface="Calibri" pitchFamily="34" charset="-122"/>
                <a:cs typeface="Calibri" pitchFamily="34" charset="-120"/>
              </a:rPr>
              <a:t> – </a:t>
            </a:r>
            <a:r>
              <a:rPr lang="en-US" b="1" dirty="0" err="1">
                <a:solidFill>
                  <a:srgbClr val="D9E2EC"/>
                </a:solidFill>
                <a:latin typeface="Calibri" pitchFamily="34" charset="0"/>
                <a:ea typeface="Calibri" pitchFamily="34" charset="-122"/>
                <a:cs typeface="Calibri" pitchFamily="34" charset="-120"/>
              </a:rPr>
              <a:t>nhôm</a:t>
            </a:r>
            <a:r>
              <a:rPr lang="en-US" b="1" dirty="0">
                <a:solidFill>
                  <a:srgbClr val="D9E2EC"/>
                </a:solidFill>
                <a:latin typeface="Calibri" pitchFamily="34" charset="0"/>
                <a:ea typeface="Calibri" pitchFamily="34" charset="-122"/>
                <a:cs typeface="Calibri" pitchFamily="34" charset="-120"/>
              </a:rPr>
              <a:t> </a:t>
            </a:r>
            <a:r>
              <a:rPr lang="en-US" b="1" dirty="0" err="1">
                <a:solidFill>
                  <a:srgbClr val="D9E2EC"/>
                </a:solidFill>
                <a:latin typeface="Calibri" pitchFamily="34" charset="0"/>
                <a:ea typeface="Calibri" pitchFamily="34" charset="-122"/>
                <a:cs typeface="Calibri" pitchFamily="34" charset="-120"/>
              </a:rPr>
              <a:t>Việt</a:t>
            </a:r>
            <a:r>
              <a:rPr lang="en-US" b="1" dirty="0">
                <a:solidFill>
                  <a:srgbClr val="D9E2EC"/>
                </a:solidFill>
                <a:latin typeface="Calibri" pitchFamily="34" charset="0"/>
                <a:ea typeface="Calibri" pitchFamily="34" charset="-122"/>
                <a:cs typeface="Calibri" pitchFamily="34" charset="-120"/>
              </a:rPr>
              <a:t> Nam</a:t>
            </a:r>
            <a:endParaRPr lang="en-US" b="1" dirty="0"/>
          </a:p>
        </p:txBody>
      </p:sp>
      <p:sp>
        <p:nvSpPr>
          <p:cNvPr id="7" name="Text 3"/>
          <p:cNvSpPr txBox="1"/>
          <p:nvPr/>
        </p:nvSpPr>
        <p:spPr>
          <a:xfrm>
            <a:off x="822960" y="6172200"/>
            <a:ext cx="9601200" cy="365760"/>
          </a:xfrm>
          <a:prstGeom prst="rect">
            <a:avLst/>
          </a:prstGeom>
          <a:noFill/>
          <a:ln/>
        </p:spPr>
        <p:txBody>
          <a:bodyPr wrap="square" lIns="0" tIns="0" rIns="0" bIns="0" rtlCol="0" anchor="ctr"/>
          <a:lstStyle/>
          <a:p>
            <a:pPr marL="0" indent="0">
              <a:buNone/>
            </a:pPr>
            <a:r>
              <a:rPr lang="en-US" sz="1100" kern="0" spc="100" dirty="0">
                <a:solidFill>
                  <a:srgbClr val="9FB2C8"/>
                </a:solidFill>
                <a:latin typeface="Calibri" pitchFamily="34" charset="0"/>
                <a:ea typeface="Calibri" pitchFamily="34" charset="-122"/>
                <a:cs typeface="Calibri" pitchFamily="34" charset="-120"/>
              </a:rPr>
              <a:t>DỰ ÁN NHÀ MÁY ĐIỆN PHÂN NHÔM ĐẮK NÔNG  —  Khu công nghiệp Nhân Cơ, tỉnh Đắk Nông</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302</TotalTime>
  <Words>2384</Words>
  <Application>Microsoft Office PowerPoint</Application>
  <PresentationFormat>Widescreen</PresentationFormat>
  <Paragraphs>251</Paragraphs>
  <Slides>18</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Administrator</cp:lastModifiedBy>
  <cp:revision>11</cp:revision>
  <dcterms:created xsi:type="dcterms:W3CDTF">2026-09-10T07:12:01Z</dcterms:created>
  <dcterms:modified xsi:type="dcterms:W3CDTF">2026-09-28T03:24:03Z</dcterms:modified>
</cp:coreProperties>
</file>